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9" r:id="rId4"/>
    <p:sldId id="271" r:id="rId5"/>
    <p:sldId id="270" r:id="rId6"/>
    <p:sldId id="272" r:id="rId7"/>
    <p:sldId id="261" r:id="rId8"/>
    <p:sldId id="275" r:id="rId9"/>
    <p:sldId id="309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5" r:id="rId20"/>
    <p:sldId id="287" r:id="rId21"/>
    <p:sldId id="291" r:id="rId22"/>
    <p:sldId id="290" r:id="rId23"/>
    <p:sldId id="289" r:id="rId24"/>
    <p:sldId id="288" r:id="rId25"/>
    <p:sldId id="265" r:id="rId26"/>
    <p:sldId id="292" r:id="rId27"/>
    <p:sldId id="297" r:id="rId28"/>
    <p:sldId id="293" r:id="rId29"/>
    <p:sldId id="294" r:id="rId30"/>
    <p:sldId id="295" r:id="rId31"/>
    <p:sldId id="266" r:id="rId32"/>
    <p:sldId id="299" r:id="rId33"/>
    <p:sldId id="298" r:id="rId34"/>
    <p:sldId id="307" r:id="rId35"/>
    <p:sldId id="296" r:id="rId36"/>
    <p:sldId id="301" r:id="rId37"/>
    <p:sldId id="302" r:id="rId38"/>
    <p:sldId id="303" r:id="rId39"/>
    <p:sldId id="306" r:id="rId40"/>
    <p:sldId id="268" r:id="rId41"/>
    <p:sldId id="310" r:id="rId42"/>
    <p:sldId id="311" r:id="rId43"/>
    <p:sldId id="30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415BD4A-AC85-ED4B-B398-903C3F445744}">
          <p14:sldIdLst>
            <p14:sldId id="257"/>
          </p14:sldIdLst>
        </p14:section>
        <p14:section name="Interstellar travel and the ESA" id="{8A0646A1-5ABA-5A49-AFA3-17B94C80D7D3}">
          <p14:sldIdLst>
            <p14:sldId id="259"/>
            <p14:sldId id="269"/>
            <p14:sldId id="271"/>
            <p14:sldId id="270"/>
            <p14:sldId id="272"/>
          </p14:sldIdLst>
        </p14:section>
        <p14:section name="How language change works" id="{53B880AA-8119-9945-B7A3-AD47CF03725B}">
          <p14:sldIdLst>
            <p14:sldId id="261"/>
            <p14:sldId id="275"/>
            <p14:sldId id="30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91"/>
            <p14:sldId id="290"/>
            <p14:sldId id="289"/>
            <p14:sldId id="288"/>
          </p14:sldIdLst>
        </p14:section>
        <p14:section name="Historical comparisons" id="{C3F9D9BB-6826-A643-ADAA-20C6C24B118B}">
          <p14:sldIdLst>
            <p14:sldId id="265"/>
            <p14:sldId id="292"/>
            <p14:sldId id="297"/>
            <p14:sldId id="293"/>
            <p14:sldId id="294"/>
            <p14:sldId id="295"/>
          </p14:sldIdLst>
        </p14:section>
        <p14:section name="What then, can we expect?" id="{46752A60-BA0C-DD48-9A13-5699741CD350}">
          <p14:sldIdLst>
            <p14:sldId id="266"/>
            <p14:sldId id="299"/>
            <p14:sldId id="298"/>
            <p14:sldId id="307"/>
          </p14:sldIdLst>
        </p14:section>
        <p14:section name="Considerations for modern exploration" id="{FCE35528-EB25-B545-84E1-84EB3D39FC87}">
          <p14:sldIdLst>
            <p14:sldId id="296"/>
            <p14:sldId id="301"/>
            <p14:sldId id="302"/>
            <p14:sldId id="303"/>
            <p14:sldId id="306"/>
          </p14:sldIdLst>
        </p14:section>
        <p14:section name="Conclusions" id="{4B9DBF22-FACF-604D-8E6F-4E48ACE47AAD}">
          <p14:sldIdLst>
            <p14:sldId id="268"/>
            <p14:sldId id="310"/>
            <p14:sldId id="311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9E"/>
    <a:srgbClr val="E96A66"/>
    <a:srgbClr val="F4BD9E"/>
    <a:srgbClr val="F9F8E0"/>
    <a:srgbClr val="FFD579"/>
    <a:srgbClr val="000000"/>
    <a:srgbClr val="767171"/>
    <a:srgbClr val="9EC0A7"/>
    <a:srgbClr val="E8F4D5"/>
    <a:srgbClr val="9EF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674"/>
  </p:normalViewPr>
  <p:slideViewPr>
    <p:cSldViewPr snapToGrid="0">
      <p:cViewPr varScale="1">
        <p:scale>
          <a:sx n="100" d="100"/>
          <a:sy n="100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2:2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9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3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39:5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17:40:07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3B83-63E8-D490-430F-745490035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AC9F-9EE8-7B7D-7F5E-6435A0831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2FE23-4B86-0E8A-9C8D-AB273F0F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C4B56-E347-A86B-DF8E-3177C4A5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95DC0-D190-9118-E386-0F371E81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1142-FF2C-C21C-4A4E-C536C0AB0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49D6B-6DF4-FFE0-510A-5989B73CC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95CC3-EE62-A42C-AD05-B20F11B3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A6EA-3AA3-D23E-07D0-C1A17C98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F382-F13D-64F5-1903-90699BF6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0E56B-FDF5-46AB-1893-723AC35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1BEBD-057F-3D0B-37DE-4497B4A8D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70604-149F-660E-2340-E7593600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DAED2-B764-1968-3EE1-530487CA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08E93-51BA-36ED-5EBC-656C6394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402A-20AF-570A-8745-AC539CEC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8FA07-F751-7B52-4B57-5EA43240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D986E-0695-7816-9786-9F62EA99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50B03-9D84-F4B1-2A59-51E81FE7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966B-6552-4F6E-365B-3EB926F7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9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1015-156D-41BE-6461-08E8EBCE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B8C5C-71BE-3DF4-1CD1-9CE41519C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2E10-7DB3-7707-30CB-309D7BD0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7872A-C78E-63F6-0912-E556ABF7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58B9-481D-8A6C-0328-19ACDCBF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2472-1BF0-7AA2-AE2F-ADE4F17B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4B02-EABA-6D4A-DB0A-3143B86BE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0D8F0-E578-D9A8-97C3-684FE3638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B8B2F-CDAE-B087-4D81-BEC36996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6B33-5E55-5C43-EBBD-9FEEAADB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01CD-FF5A-0617-7E34-02CAC0B1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5C87-82FA-D874-6432-B9782DD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0055C-9283-2133-7190-A8DAECEA9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D47AE-76D9-27DB-CC7A-134C30905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AC4E7-41DA-A77F-C299-B16C0D538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224AF-A2FA-FEAA-2F7B-096EF4851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212A67-626C-74C1-1308-5C367A63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7BE2F-52A9-3A2B-6DA7-D2FA7A5B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CEE01-C18A-3163-9414-850A74E0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01A1-0559-C39B-22A4-E23FC39A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649A7-E072-FAA4-62B0-0355ED7E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C947-2985-55B8-3291-DB09FEA9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C801F-500E-5834-E8DA-BB76FA5E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0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1AF4C-ACBE-ECC2-2F1B-E4DEB87F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F73CA-66E3-85A7-EB3C-F05B2B13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CFCBB-BB48-9731-FEF9-A0F07B0A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D453-5E6D-6972-F7DB-68603C51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A917-6D12-1A93-4905-D6CEFCAA7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7E98C-A632-5021-7CA1-32DA21B0F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CF806-4CDF-2448-4D27-7C2C7576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2DC55-3B23-8429-491A-C38030A2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BA09C-F3BE-6057-D653-2F23D787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0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3FB2-EBBE-9F4C-7C8A-0B318E21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6E778A-B038-0C7D-DE0D-4F0634FEE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61D72-5D9A-7571-EC7B-FB995D62F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C4FBB-5E3A-B6FA-AABD-3F51355B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F633-B26A-4027-FA9E-42FFAF0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BF8D5-C53E-D40C-B73D-5A56985A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2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64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EE069-3F4B-85EA-CFA5-14F1C281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4027E-F9F4-B2F3-95BB-D2FE88AC4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1A4E2-18AC-BB90-0319-7A0701B5D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ECB9-8705-484C-A432-D93246CF9C6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E7CBB-766C-0566-631E-09062FC7E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9B23-33A0-31D1-5508-B3EE9B660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06966-4E3D-3845-970A-830536D6B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7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10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15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.xml"/><Relationship Id="rId5" Type="http://schemas.openxmlformats.org/officeDocument/2006/relationships/customXml" Target="../ink/ink13.xml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20.xml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.xml"/><Relationship Id="rId5" Type="http://schemas.openxmlformats.org/officeDocument/2006/relationships/customXml" Target="../ink/ink18.xml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25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4.xml"/><Relationship Id="rId5" Type="http://schemas.openxmlformats.org/officeDocument/2006/relationships/customXml" Target="../ink/ink23.xml"/><Relationship Id="rId4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30.xml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customXml" Target="../ink/ink28.xml"/><Relationship Id="rId4" Type="http://schemas.openxmlformats.org/officeDocument/2006/relationships/customXml" Target="../ink/ink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35.xm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4.xml"/><Relationship Id="rId5" Type="http://schemas.openxmlformats.org/officeDocument/2006/relationships/customXml" Target="../ink/ink33.xml"/><Relationship Id="rId4" Type="http://schemas.openxmlformats.org/officeDocument/2006/relationships/customXml" Target="../ink/ink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40.xml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9.xml"/><Relationship Id="rId5" Type="http://schemas.openxmlformats.org/officeDocument/2006/relationships/customXml" Target="../ink/ink38.xml"/><Relationship Id="rId4" Type="http://schemas.openxmlformats.org/officeDocument/2006/relationships/customXml" Target="../ink/ink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45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4.xml"/><Relationship Id="rId5" Type="http://schemas.openxmlformats.org/officeDocument/2006/relationships/customXml" Target="../ink/ink43.xml"/><Relationship Id="rId4" Type="http://schemas.openxmlformats.org/officeDocument/2006/relationships/customXml" Target="../ink/ink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50.xml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9.xml"/><Relationship Id="rId5" Type="http://schemas.openxmlformats.org/officeDocument/2006/relationships/customXml" Target="../ink/ink48.xml"/><Relationship Id="rId4" Type="http://schemas.openxmlformats.org/officeDocument/2006/relationships/customXml" Target="../ink/ink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customXml" Target="../ink/ink55.xml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4.xml"/><Relationship Id="rId5" Type="http://schemas.openxmlformats.org/officeDocument/2006/relationships/customXml" Target="../ink/ink53.xml"/><Relationship Id="rId4" Type="http://schemas.openxmlformats.org/officeDocument/2006/relationships/customXml" Target="../ink/ink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F755-4E46-8B23-1184-36BABE31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3" y="425998"/>
            <a:ext cx="10071241" cy="6006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8C97C-B1D8-CBB3-975A-CDEAC50196D8}"/>
              </a:ext>
            </a:extLst>
          </p:cNvPr>
          <p:cNvSpPr txBox="1"/>
          <p:nvPr/>
        </p:nvSpPr>
        <p:spPr>
          <a:xfrm>
            <a:off x="0" y="6241172"/>
            <a:ext cx="2521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Nauvoo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/Behemoth/Medina Station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DIN Alternate" panose="020B0500000000000000" pitchFamily="34" charset="77"/>
              </a:rPr>
              <a:t>From 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DIN Alternate" panose="020B0500000000000000" pitchFamily="34" charset="77"/>
              </a:rPr>
              <a:t>The Expanse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FF977-DFB2-806C-E52F-EEBA4F625BEC}"/>
              </a:ext>
            </a:extLst>
          </p:cNvPr>
          <p:cNvSpPr txBox="1"/>
          <p:nvPr/>
        </p:nvSpPr>
        <p:spPr>
          <a:xfrm>
            <a:off x="-401782" y="193606"/>
            <a:ext cx="61652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500" dirty="0">
                <a:solidFill>
                  <a:schemeClr val="bg1"/>
                </a:solidFill>
                <a:latin typeface="DIN Alternate" panose="020B0500000000000000" pitchFamily="34" charset="77"/>
              </a:rPr>
              <a:t>SAY GOODBYE TO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DIN Alternate" panose="020B0500000000000000" pitchFamily="34" charset="77"/>
              </a:rPr>
              <a:t>EARTH ENGLISH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7BC43-37E3-51AE-2320-A78CD0696CF7}"/>
              </a:ext>
            </a:extLst>
          </p:cNvPr>
          <p:cNvSpPr txBox="1"/>
          <p:nvPr/>
        </p:nvSpPr>
        <p:spPr>
          <a:xfrm>
            <a:off x="6939172" y="4217380"/>
            <a:ext cx="5419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00" dirty="0">
                <a:solidFill>
                  <a:schemeClr val="bg1"/>
                </a:solidFill>
                <a:latin typeface="DIN Alternate" panose="020B0500000000000000" pitchFamily="34" charset="77"/>
              </a:rPr>
              <a:t>LANGUAGE CHANGE DURING INTERSTELLAR TRAVEL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15D77-9591-A837-3FEA-B3ADEC757013}"/>
              </a:ext>
            </a:extLst>
          </p:cNvPr>
          <p:cNvSpPr txBox="1"/>
          <p:nvPr/>
        </p:nvSpPr>
        <p:spPr>
          <a:xfrm>
            <a:off x="6939172" y="6241172"/>
            <a:ext cx="5419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100" dirty="0">
                <a:solidFill>
                  <a:schemeClr val="accent5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ANDREW MCKENZIE</a:t>
            </a:r>
          </a:p>
        </p:txBody>
      </p:sp>
    </p:spTree>
    <p:extLst>
      <p:ext uri="{BB962C8B-B14F-4D97-AF65-F5344CB8AC3E}">
        <p14:creationId xmlns:p14="http://schemas.microsoft.com/office/powerpoint/2010/main" val="19917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7"/>
    </mc:Choice>
    <mc:Fallback xmlns="">
      <p:transition spd="slow" advTm="343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1400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92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3225" y="293781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4706045" y="2759967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5287728" y="3411950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5692193" y="4052237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6913320" y="4831586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940234" y="2777177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8971773" y="4052237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886226" y="3431141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C4509D-1E75-EE8B-3C1F-B48853BFFE39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3202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87"/>
    </mc:Choice>
    <mc:Fallback xmlns="">
      <p:transition spd="slow" advTm="849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1420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4706045" y="2759967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5171135" y="3287456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5539669" y="3894623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6630831" y="4714068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940234" y="2777177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9033234" y="3826812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886226" y="3222900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32991-E314-7D65-55E6-204E6457EFAF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28349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3"/>
    </mc:Choice>
    <mc:Fallback xmlns="">
      <p:transition spd="slow" advTm="1709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1440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5746847" y="2839448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4981365" y="3014629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5396278" y="3706532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6222927" y="4494439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502370" y="2808696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9011669" y="3664643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913292" y="3096216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A395E-62A7-47E7-6015-3CDDCCAEA5B7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33133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"/>
    </mc:Choice>
    <mc:Fallback xmlns="">
      <p:transition spd="slow" advTm="68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1460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5696624" y="2780151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4905048" y="2868772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5305528" y="3532340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5861279" y="4276052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358834" y="2856692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9004609" y="3451948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905507" y="2876302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6349927" y="3053438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7832412" y="309621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549FC-9763-F5AE-1447-9A1C9C422CB9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42567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"/>
    </mc:Choice>
    <mc:Fallback xmlns="">
      <p:transition spd="slow" advTm="10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1480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5696624" y="2780151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4880550" y="2779364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5229930" y="3414702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5710524" y="4123879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358834" y="2856692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9004609" y="3451948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905507" y="2876302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6740309" y="3288319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7631875" y="3299158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  <a:endParaRPr lang="en-US" dirty="0"/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44472301-6FA3-369E-31D8-F580C0C4A3D5}"/>
              </a:ext>
            </a:extLst>
          </p:cNvPr>
          <p:cNvSpPr/>
          <p:nvPr/>
        </p:nvSpPr>
        <p:spPr>
          <a:xfrm>
            <a:off x="7964332" y="2964030"/>
            <a:ext cx="519018" cy="324289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7535598" y="3769213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4A3DB635-71D5-53D9-BF91-F7CB11E6EFB5}"/>
              </a:ext>
            </a:extLst>
          </p:cNvPr>
          <p:cNvSpPr/>
          <p:nvPr/>
        </p:nvSpPr>
        <p:spPr>
          <a:xfrm flipH="1">
            <a:off x="6569562" y="2906926"/>
            <a:ext cx="540763" cy="365760"/>
          </a:xfrm>
          <a:prstGeom prst="bentArrow">
            <a:avLst>
              <a:gd name="adj1" fmla="val 25000"/>
              <a:gd name="adj2" fmla="val 26127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905CC-C58F-2116-A78B-DF568CD0C894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34689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5"/>
    </mc:Choice>
    <mc:Fallback xmlns="">
      <p:transition spd="slow" advTm="1613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1500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5821314" y="2827846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4880550" y="2779364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5169297" y="3332995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5565409" y="3954967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358834" y="2856692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8970286" y="3422051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868858" y="2793006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7081877" y="3534186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7693919" y="353579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  <a:endParaRPr lang="en-US" dirty="0"/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44472301-6FA3-369E-31D8-F580C0C4A3D5}"/>
              </a:ext>
            </a:extLst>
          </p:cNvPr>
          <p:cNvSpPr/>
          <p:nvPr/>
        </p:nvSpPr>
        <p:spPr>
          <a:xfrm>
            <a:off x="7964332" y="2964030"/>
            <a:ext cx="519018" cy="570149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7535598" y="3769213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4A3DB635-71D5-53D9-BF91-F7CB11E6EFB5}"/>
              </a:ext>
            </a:extLst>
          </p:cNvPr>
          <p:cNvSpPr/>
          <p:nvPr/>
        </p:nvSpPr>
        <p:spPr>
          <a:xfrm flipH="1">
            <a:off x="6780100" y="2915704"/>
            <a:ext cx="540763" cy="641723"/>
          </a:xfrm>
          <a:prstGeom prst="bentArrow">
            <a:avLst>
              <a:gd name="adj1" fmla="val 25000"/>
              <a:gd name="adj2" fmla="val 26127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4272A-0EBA-A3E5-571C-192B5CEEDDB9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18107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83"/>
    </mc:Choice>
    <mc:Fallback xmlns="">
      <p:transition spd="slow" advTm="377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 example of a major change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3351756" y="1498031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3351756" y="1479499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1600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4361994" y="2410398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01C53B-C4EB-15B8-B8C4-AA4409D6E49E}"/>
              </a:ext>
            </a:extLst>
          </p:cNvPr>
          <p:cNvSpPr txBox="1"/>
          <p:nvPr/>
        </p:nvSpPr>
        <p:spPr>
          <a:xfrm>
            <a:off x="5821314" y="2827846"/>
            <a:ext cx="9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mite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7D235-37B5-A0EC-9496-9F08C8B3E637}"/>
              </a:ext>
            </a:extLst>
          </p:cNvPr>
          <p:cNvSpPr txBox="1"/>
          <p:nvPr/>
        </p:nvSpPr>
        <p:spPr>
          <a:xfrm>
            <a:off x="4880550" y="2779364"/>
            <a:ext cx="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4909523" y="2984421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meat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5266733" y="3447177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A988EF-BD0B-EE32-837B-291DD6602906}"/>
              </a:ext>
            </a:extLst>
          </p:cNvPr>
          <p:cNvSpPr txBox="1"/>
          <p:nvPr/>
        </p:nvSpPr>
        <p:spPr>
          <a:xfrm>
            <a:off x="8358834" y="2856692"/>
            <a:ext cx="83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bout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2E17DD-51BD-7107-981A-006C5BACF5E1}"/>
              </a:ext>
            </a:extLst>
          </p:cNvPr>
          <p:cNvSpPr txBox="1"/>
          <p:nvPr/>
        </p:nvSpPr>
        <p:spPr>
          <a:xfrm>
            <a:off x="8970286" y="3422051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boat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012641-F360-AE20-CB2C-B8C5088BC994}"/>
              </a:ext>
            </a:extLst>
          </p:cNvPr>
          <p:cNvSpPr txBox="1"/>
          <p:nvPr/>
        </p:nvSpPr>
        <p:spPr>
          <a:xfrm>
            <a:off x="8868858" y="2793006"/>
            <a:ext cx="94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6017301" y="3425476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[eː]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5552992" y="2771663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6402159" y="405356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7797515" y="4863704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9658705" y="277166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[uː]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9658702" y="343594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[oː]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9656172" y="4052237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ː]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4093969" y="4116129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7419248" y="5573543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10637969" y="499169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7223717" y="4483329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mite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7797012" y="4489902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bout</a:t>
            </a:r>
            <a:endParaRPr lang="en-US" dirty="0"/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44472301-6FA3-369E-31D8-F580C0C4A3D5}"/>
              </a:ext>
            </a:extLst>
          </p:cNvPr>
          <p:cNvSpPr/>
          <p:nvPr/>
        </p:nvSpPr>
        <p:spPr>
          <a:xfrm>
            <a:off x="8190192" y="2964030"/>
            <a:ext cx="293157" cy="1525865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7535598" y="3769213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4A3DB635-71D5-53D9-BF91-F7CB11E6EFB5}"/>
              </a:ext>
            </a:extLst>
          </p:cNvPr>
          <p:cNvSpPr/>
          <p:nvPr/>
        </p:nvSpPr>
        <p:spPr>
          <a:xfrm rot="20276779" flipH="1">
            <a:off x="6862134" y="2900989"/>
            <a:ext cx="322652" cy="1651944"/>
          </a:xfrm>
          <a:prstGeom prst="bentArrow">
            <a:avLst>
              <a:gd name="adj1" fmla="val 25000"/>
              <a:gd name="adj2" fmla="val 26127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77CE6-BA42-F7BE-88F5-C71AA6C26F1A}"/>
              </a:ext>
            </a:extLst>
          </p:cNvPr>
          <p:cNvSpPr txBox="1"/>
          <p:nvPr/>
        </p:nvSpPr>
        <p:spPr>
          <a:xfrm>
            <a:off x="318496" y="2364281"/>
            <a:ext cx="2634434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GREAT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40995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10"/>
    </mc:Choice>
    <mc:Fallback xmlns="">
      <p:transition spd="slow" advTm="7301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And these still happen!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699996" y="1496027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698038" y="1494320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1930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1710234" y="2425644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2809999" y="3043298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kit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3044330" y="4054252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dress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3365541" y="3440722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2901232" y="2786909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3750399" y="406881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5145755" y="4878950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7006945" y="278690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7006942" y="345119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7004412" y="4067483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1442209" y="4131375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4767488" y="558878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7986209" y="5006945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3587880" y="4867011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trap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5084411" y="4067483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strut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4883838" y="3784459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77CE6-BA42-F7BE-88F5-C71AA6C26F1A}"/>
              </a:ext>
            </a:extLst>
          </p:cNvPr>
          <p:cNvSpPr txBox="1"/>
          <p:nvPr/>
        </p:nvSpPr>
        <p:spPr>
          <a:xfrm>
            <a:off x="9254282" y="2275506"/>
            <a:ext cx="2728813" cy="24622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ill Sans" panose="020B0502020104020203" pitchFamily="34" charset="-79"/>
                <a:cs typeface="Gill Sans" panose="020B0502020104020203" pitchFamily="34" charset="-79"/>
              </a:rPr>
              <a:t>NORTHERN</a:t>
            </a:r>
          </a:p>
          <a:p>
            <a:pPr algn="ctr"/>
            <a:r>
              <a:rPr lang="en-US" sz="4400" b="1" dirty="0">
                <a:latin typeface="Gill Sans" panose="020B0502020104020203" pitchFamily="34" charset="-79"/>
                <a:cs typeface="Gill Sans" panose="020B0502020104020203" pitchFamily="34" charset="-79"/>
              </a:rPr>
              <a:t>CITIES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E71A-5D2C-8C0D-2499-2A552DE12E1F}"/>
              </a:ext>
            </a:extLst>
          </p:cNvPr>
          <p:cNvSpPr txBox="1"/>
          <p:nvPr/>
        </p:nvSpPr>
        <p:spPr>
          <a:xfrm>
            <a:off x="4124242" y="486225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317FD-CCD2-DFF5-1C1D-C05D949D5AF4}"/>
              </a:ext>
            </a:extLst>
          </p:cNvPr>
          <p:cNvSpPr txBox="1"/>
          <p:nvPr/>
        </p:nvSpPr>
        <p:spPr>
          <a:xfrm>
            <a:off x="6304043" y="4641545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[ɑ]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2E659-4103-4D25-4CB2-F638E46B417A}"/>
              </a:ext>
            </a:extLst>
          </p:cNvPr>
          <p:cNvSpPr txBox="1"/>
          <p:nvPr/>
        </p:nvSpPr>
        <p:spPr>
          <a:xfrm>
            <a:off x="3265429" y="2999667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ɪ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41D9-22E2-3067-78EF-2E5D36B32385}"/>
              </a:ext>
            </a:extLst>
          </p:cNvPr>
          <p:cNvSpPr txBox="1"/>
          <p:nvPr/>
        </p:nvSpPr>
        <p:spPr>
          <a:xfrm>
            <a:off x="6162550" y="4084917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caught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8B7ED-8D58-D5EF-F215-552445D132BE}"/>
              </a:ext>
            </a:extLst>
          </p:cNvPr>
          <p:cNvSpPr txBox="1"/>
          <p:nvPr/>
        </p:nvSpPr>
        <p:spPr>
          <a:xfrm>
            <a:off x="5629663" y="4630649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27"/>
    </mc:Choice>
    <mc:Fallback xmlns="">
      <p:transition spd="slow" advTm="5192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And these still happen!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699996" y="1496027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698038" y="1494320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1950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1710234" y="2425644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2835381" y="3056057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kit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3044330" y="4054252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dress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3365541" y="3440722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2901232" y="2786909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3750399" y="406881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5145755" y="4878950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7006945" y="278690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7006942" y="345119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7004412" y="4067483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1442209" y="4131375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4767488" y="558878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7986209" y="5006945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3341469" y="4544108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trap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5084411" y="4067483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strut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4883838" y="3784459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77CE6-BA42-F7BE-88F5-C71AA6C26F1A}"/>
              </a:ext>
            </a:extLst>
          </p:cNvPr>
          <p:cNvSpPr txBox="1"/>
          <p:nvPr/>
        </p:nvSpPr>
        <p:spPr>
          <a:xfrm>
            <a:off x="9196785" y="2275506"/>
            <a:ext cx="2786310" cy="24622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ill Sans" panose="020B0502020104020203" pitchFamily="34" charset="-79"/>
                <a:cs typeface="Gill Sans" panose="020B0502020104020203" pitchFamily="34" charset="-79"/>
              </a:rPr>
              <a:t>NORTHERN</a:t>
            </a:r>
          </a:p>
          <a:p>
            <a:pPr algn="ctr"/>
            <a:r>
              <a:rPr lang="en-US" sz="4400" b="1" dirty="0">
                <a:latin typeface="Gill Sans" panose="020B0502020104020203" pitchFamily="34" charset="-79"/>
                <a:cs typeface="Gill Sans" panose="020B0502020104020203" pitchFamily="34" charset="-79"/>
              </a:rPr>
              <a:t>CITIES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E71A-5D2C-8C0D-2499-2A552DE12E1F}"/>
              </a:ext>
            </a:extLst>
          </p:cNvPr>
          <p:cNvSpPr txBox="1"/>
          <p:nvPr/>
        </p:nvSpPr>
        <p:spPr>
          <a:xfrm>
            <a:off x="4124242" y="486225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317FD-CCD2-DFF5-1C1D-C05D949D5AF4}"/>
              </a:ext>
            </a:extLst>
          </p:cNvPr>
          <p:cNvSpPr txBox="1"/>
          <p:nvPr/>
        </p:nvSpPr>
        <p:spPr>
          <a:xfrm>
            <a:off x="6304043" y="4641545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[ɑ]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2E659-4103-4D25-4CB2-F638E46B417A}"/>
              </a:ext>
            </a:extLst>
          </p:cNvPr>
          <p:cNvSpPr txBox="1"/>
          <p:nvPr/>
        </p:nvSpPr>
        <p:spPr>
          <a:xfrm>
            <a:off x="3265429" y="2999667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ɪ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41D9-22E2-3067-78EF-2E5D36B32385}"/>
              </a:ext>
            </a:extLst>
          </p:cNvPr>
          <p:cNvSpPr txBox="1"/>
          <p:nvPr/>
        </p:nvSpPr>
        <p:spPr>
          <a:xfrm>
            <a:off x="6162550" y="4084917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caught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8B7ED-8D58-D5EF-F215-552445D132BE}"/>
              </a:ext>
            </a:extLst>
          </p:cNvPr>
          <p:cNvSpPr txBox="1"/>
          <p:nvPr/>
        </p:nvSpPr>
        <p:spPr>
          <a:xfrm>
            <a:off x="5259371" y="4677587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0"/>
    </mc:Choice>
    <mc:Fallback xmlns="">
      <p:transition spd="slow" advTm="494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And these still happen!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699996" y="1496027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698038" y="1494320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1970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1710234" y="2425644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3393567" y="3105245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kit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4067730" y="4084917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dress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3365541" y="3440722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2901232" y="2786909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3750399" y="406881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5145755" y="4878950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7006945" y="278690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7006942" y="345119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7004412" y="4067483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1442209" y="4131375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4767488" y="558878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7986209" y="5006945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3140792" y="4171318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trap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5953967" y="4052020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strut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4883838" y="3784459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77CE6-BA42-F7BE-88F5-C71AA6C26F1A}"/>
              </a:ext>
            </a:extLst>
          </p:cNvPr>
          <p:cNvSpPr txBox="1"/>
          <p:nvPr/>
        </p:nvSpPr>
        <p:spPr>
          <a:xfrm>
            <a:off x="9196785" y="2275506"/>
            <a:ext cx="2786310" cy="24622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ill Sans" panose="020B0502020104020203" pitchFamily="34" charset="-79"/>
                <a:cs typeface="Gill Sans" panose="020B0502020104020203" pitchFamily="34" charset="-79"/>
              </a:rPr>
              <a:t>NORTHERN</a:t>
            </a:r>
          </a:p>
          <a:p>
            <a:pPr algn="ctr"/>
            <a:r>
              <a:rPr lang="en-US" sz="4400" b="1" dirty="0">
                <a:latin typeface="Gill Sans" panose="020B0502020104020203" pitchFamily="34" charset="-79"/>
                <a:cs typeface="Gill Sans" panose="020B0502020104020203" pitchFamily="34" charset="-79"/>
              </a:rPr>
              <a:t>CITIES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E71A-5D2C-8C0D-2499-2A552DE12E1F}"/>
              </a:ext>
            </a:extLst>
          </p:cNvPr>
          <p:cNvSpPr txBox="1"/>
          <p:nvPr/>
        </p:nvSpPr>
        <p:spPr>
          <a:xfrm>
            <a:off x="4124242" y="486225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317FD-CCD2-DFF5-1C1D-C05D949D5AF4}"/>
              </a:ext>
            </a:extLst>
          </p:cNvPr>
          <p:cNvSpPr txBox="1"/>
          <p:nvPr/>
        </p:nvSpPr>
        <p:spPr>
          <a:xfrm>
            <a:off x="6304043" y="4641545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[ɑ]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2E659-4103-4D25-4CB2-F638E46B417A}"/>
              </a:ext>
            </a:extLst>
          </p:cNvPr>
          <p:cNvSpPr txBox="1"/>
          <p:nvPr/>
        </p:nvSpPr>
        <p:spPr>
          <a:xfrm>
            <a:off x="3265429" y="2999667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ɪ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41D9-22E2-3067-78EF-2E5D36B32385}"/>
              </a:ext>
            </a:extLst>
          </p:cNvPr>
          <p:cNvSpPr txBox="1"/>
          <p:nvPr/>
        </p:nvSpPr>
        <p:spPr>
          <a:xfrm>
            <a:off x="6108838" y="4362911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caught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8B7ED-8D58-D5EF-F215-552445D132BE}"/>
              </a:ext>
            </a:extLst>
          </p:cNvPr>
          <p:cNvSpPr txBox="1"/>
          <p:nvPr/>
        </p:nvSpPr>
        <p:spPr>
          <a:xfrm>
            <a:off x="4923764" y="4664019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8"/>
    </mc:Choice>
    <mc:Fallback xmlns="">
      <p:transition spd="slow" advTm="151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85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75-CD1F-72C3-5838-ADEA6A0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161"/>
            <a:ext cx="10515600" cy="2852737"/>
          </a:xfrm>
          <a:solidFill>
            <a:srgbClr val="2F5597">
              <a:alpha val="25882"/>
            </a:srgb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Wait– interstellar travel?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E758-F4E5-CE1A-7480-ED4E4BD20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C65-F56B-A3CE-3469-003A0C1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69182"/>
            <a:ext cx="10515600" cy="1325563"/>
          </a:xfrm>
        </p:spPr>
        <p:txBody>
          <a:bodyPr/>
          <a:lstStyle/>
          <a:p>
            <a:r>
              <a:rPr lang="en-US" b="1" dirty="0"/>
              <a:t>And these still happen!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E665D5-7E20-347D-40A9-A96EE867B6D8}"/>
              </a:ext>
            </a:extLst>
          </p:cNvPr>
          <p:cNvSpPr/>
          <p:nvPr/>
        </p:nvSpPr>
        <p:spPr>
          <a:xfrm>
            <a:off x="699996" y="1496027"/>
            <a:ext cx="8353713" cy="449235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DIN Alternate" panose="020B050000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74D5B-DF98-B5A0-55EB-B93D5A629142}"/>
              </a:ext>
            </a:extLst>
          </p:cNvPr>
          <p:cNvSpPr txBox="1"/>
          <p:nvPr/>
        </p:nvSpPr>
        <p:spPr>
          <a:xfrm>
            <a:off x="698038" y="1494320"/>
            <a:ext cx="83522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1980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81F02E-4DB7-697E-9483-40D1EF29302D}"/>
              </a:ext>
            </a:extLst>
          </p:cNvPr>
          <p:cNvGrpSpPr/>
          <p:nvPr/>
        </p:nvGrpSpPr>
        <p:grpSpPr>
          <a:xfrm>
            <a:off x="1710234" y="2425644"/>
            <a:ext cx="6265338" cy="3075089"/>
            <a:chOff x="6795494" y="3220530"/>
            <a:chExt cx="4441372" cy="244928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CB74A84-4C23-DDD9-C166-B2560F363E20}"/>
                </a:ext>
              </a:extLst>
            </p:cNvPr>
            <p:cNvGrpSpPr/>
            <p:nvPr/>
          </p:nvGrpSpPr>
          <p:grpSpPr>
            <a:xfrm>
              <a:off x="6795494" y="3220530"/>
              <a:ext cx="4441372" cy="2449286"/>
              <a:chOff x="6496087" y="3014281"/>
              <a:chExt cx="4441372" cy="24492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14:cNvPr>
                  <p14:cNvContentPartPr/>
                  <p14:nvPr/>
                </p14:nvContentPartPr>
                <p14:xfrm>
                  <a:off x="10936560" y="5456086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B1CCEEC-47AE-B33D-D625-631849A9C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918560" y="5438086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A825BC-3993-E635-BDFE-9A5FDA991758}"/>
                  </a:ext>
                </a:extLst>
              </p:cNvPr>
              <p:cNvGrpSpPr/>
              <p:nvPr/>
            </p:nvGrpSpPr>
            <p:grpSpPr>
              <a:xfrm>
                <a:off x="6496087" y="3014281"/>
                <a:ext cx="4441372" cy="2449286"/>
                <a:chOff x="6496087" y="3014281"/>
                <a:chExt cx="4441372" cy="244928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9087" y="5456446"/>
                    <a:ext cx="360" cy="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C8AB0E7-8CB8-120A-EEDB-6F8474529BF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621087" y="5438446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DF2908-7DB4-2A71-F788-45433C6D4600}"/>
                    </a:ext>
                  </a:extLst>
                </p:cNvPr>
                <p:cNvGrpSpPr/>
                <p:nvPr/>
              </p:nvGrpSpPr>
              <p:grpSpPr>
                <a:xfrm>
                  <a:off x="6496087" y="3014281"/>
                  <a:ext cx="4441372" cy="2449286"/>
                  <a:chOff x="6496087" y="3014281"/>
                  <a:chExt cx="4441372" cy="244928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50DF935-A0A2-F4FA-3B72-2ADE204E951F}"/>
                      </a:ext>
                    </a:extLst>
                  </p:cNvPr>
                  <p:cNvGrpSpPr/>
                  <p:nvPr/>
                </p:nvGrpSpPr>
                <p:grpSpPr>
                  <a:xfrm>
                    <a:off x="6496087" y="3014281"/>
                    <a:ext cx="4441372" cy="2449286"/>
                    <a:chOff x="6590032" y="2954085"/>
                    <a:chExt cx="4441372" cy="244928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8CE49A1A-3A3C-2575-32E7-835E4BE4A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0032" y="2954085"/>
                      <a:ext cx="4441372" cy="2449286"/>
                      <a:chOff x="6433457" y="3167743"/>
                      <a:chExt cx="4441372" cy="2449286"/>
                    </a:xfrm>
                  </p:grpSpPr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5E0F7479-0A5F-8831-5109-ADFCC2320E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33457" y="3167743"/>
                        <a:ext cx="1143000" cy="244928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F8596AB-FC7F-F6A9-8FE5-9715FA7267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33457" y="3167743"/>
                        <a:ext cx="4441372" cy="2449286"/>
                        <a:chOff x="6433457" y="3167743"/>
                        <a:chExt cx="4441372" cy="2449286"/>
                      </a:xfrm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024A78E0-A5B1-16BF-8316-72C29D28A3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576457" y="5617029"/>
                          <a:ext cx="3298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7C316BC2-3579-72AC-C494-74DBE43A99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874829" y="3167743"/>
                          <a:ext cx="0" cy="244928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9D3D75C6-7DDC-AE79-D7FE-3523BCC70D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433457" y="3167743"/>
                          <a:ext cx="4441372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030865" y="2955456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ACA64C20-06C3-5C64-9CF3-F59372274F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12865" y="2937456"/>
                          <a:ext cx="360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09057" y="302780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41DB1A92-1FE3-DA42-476B-0E3CECB70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1057" y="3009805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14:cNvPr>
                <p14:cNvContentPartPr/>
                <p14:nvPr/>
              </p14:nvContentPartPr>
              <p14:xfrm>
                <a:off x="6803945" y="32211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96EB56-A623-8055-9E31-7E949BB8E0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5945" y="32031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DEAAA69-DA3D-18DE-6AA1-82DB1EBAD638}"/>
              </a:ext>
            </a:extLst>
          </p:cNvPr>
          <p:cNvSpPr txBox="1"/>
          <p:nvPr/>
        </p:nvSpPr>
        <p:spPr>
          <a:xfrm>
            <a:off x="3800562" y="3511583"/>
            <a:ext cx="7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kit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ECE783-3D8A-7DA0-3672-449D6E4579E0}"/>
              </a:ext>
            </a:extLst>
          </p:cNvPr>
          <p:cNvSpPr txBox="1"/>
          <p:nvPr/>
        </p:nvSpPr>
        <p:spPr>
          <a:xfrm>
            <a:off x="4842903" y="4067483"/>
            <a:ext cx="69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dress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07515-D256-CB6C-FFA3-FA7210144559}"/>
              </a:ext>
            </a:extLst>
          </p:cNvPr>
          <p:cNvSpPr txBox="1"/>
          <p:nvPr/>
        </p:nvSpPr>
        <p:spPr>
          <a:xfrm>
            <a:off x="3365541" y="3440722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[e]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99761C-AAE5-18B3-1C0B-A2FACBF2BD4B}"/>
              </a:ext>
            </a:extLst>
          </p:cNvPr>
          <p:cNvSpPr txBox="1"/>
          <p:nvPr/>
        </p:nvSpPr>
        <p:spPr>
          <a:xfrm>
            <a:off x="2901232" y="2786909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EEADCE-47D8-C6C4-9698-6B6650C02343}"/>
              </a:ext>
            </a:extLst>
          </p:cNvPr>
          <p:cNvSpPr txBox="1"/>
          <p:nvPr/>
        </p:nvSpPr>
        <p:spPr>
          <a:xfrm>
            <a:off x="3750399" y="406881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5459B-7BE1-471C-08BA-3A687E6A7CE6}"/>
              </a:ext>
            </a:extLst>
          </p:cNvPr>
          <p:cNvSpPr txBox="1"/>
          <p:nvPr/>
        </p:nvSpPr>
        <p:spPr>
          <a:xfrm>
            <a:off x="5145755" y="4878950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[aː]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4F7A12-D38A-3018-9035-8E97224241EB}"/>
              </a:ext>
            </a:extLst>
          </p:cNvPr>
          <p:cNvSpPr txBox="1"/>
          <p:nvPr/>
        </p:nvSpPr>
        <p:spPr>
          <a:xfrm>
            <a:off x="7006945" y="2786909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[u]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FCDCAE-450E-C8B7-1C32-3122E9A11C1E}"/>
              </a:ext>
            </a:extLst>
          </p:cNvPr>
          <p:cNvSpPr txBox="1"/>
          <p:nvPr/>
        </p:nvSpPr>
        <p:spPr>
          <a:xfrm>
            <a:off x="7006942" y="3451195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[o]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0F57D8-EF02-EF78-FB0B-1C41CE03FAFC}"/>
              </a:ext>
            </a:extLst>
          </p:cNvPr>
          <p:cNvSpPr txBox="1"/>
          <p:nvPr/>
        </p:nvSpPr>
        <p:spPr>
          <a:xfrm>
            <a:off x="7004412" y="4067483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ɔ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5A91BE-CE00-9B13-A78C-FEE277FE6144}"/>
              </a:ext>
            </a:extLst>
          </p:cNvPr>
          <p:cNvSpPr txBox="1"/>
          <p:nvPr/>
        </p:nvSpPr>
        <p:spPr>
          <a:xfrm>
            <a:off x="1442209" y="4131375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LIPS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A03470-D9F6-B5B2-BD41-DED6D57636A6}"/>
              </a:ext>
            </a:extLst>
          </p:cNvPr>
          <p:cNvSpPr txBox="1"/>
          <p:nvPr/>
        </p:nvSpPr>
        <p:spPr>
          <a:xfrm>
            <a:off x="4767488" y="5588789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TONGUE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B656FA-8E33-C3D5-312A-97939A8DA7AE}"/>
              </a:ext>
            </a:extLst>
          </p:cNvPr>
          <p:cNvSpPr txBox="1"/>
          <p:nvPr/>
        </p:nvSpPr>
        <p:spPr>
          <a:xfrm>
            <a:off x="7986209" y="5006945"/>
            <a:ext cx="10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THROAT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89F6-478C-1538-5417-A3ADFB5ABE95}"/>
              </a:ext>
            </a:extLst>
          </p:cNvPr>
          <p:cNvSpPr txBox="1"/>
          <p:nvPr/>
        </p:nvSpPr>
        <p:spPr>
          <a:xfrm>
            <a:off x="3140792" y="4171318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tantia" panose="02030602050306030303" pitchFamily="18" charset="0"/>
              </a:rPr>
              <a:t>trap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55D9-3985-B623-15D8-C653B1C333AA}"/>
              </a:ext>
            </a:extLst>
          </p:cNvPr>
          <p:cNvSpPr txBox="1"/>
          <p:nvPr/>
        </p:nvSpPr>
        <p:spPr>
          <a:xfrm>
            <a:off x="6422139" y="4083077"/>
            <a:ext cx="66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strut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647-3B55-EACF-4C2B-093224E20D62}"/>
              </a:ext>
            </a:extLst>
          </p:cNvPr>
          <p:cNvSpPr txBox="1"/>
          <p:nvPr/>
        </p:nvSpPr>
        <p:spPr>
          <a:xfrm>
            <a:off x="4883838" y="3784459"/>
            <a:ext cx="54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ə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77CE6-BA42-F7BE-88F5-C71AA6C26F1A}"/>
              </a:ext>
            </a:extLst>
          </p:cNvPr>
          <p:cNvSpPr txBox="1"/>
          <p:nvPr/>
        </p:nvSpPr>
        <p:spPr>
          <a:xfrm>
            <a:off x="9125363" y="2275506"/>
            <a:ext cx="2857732" cy="24622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ill Sans" panose="020B0502020104020203" pitchFamily="34" charset="-79"/>
                <a:cs typeface="Gill Sans" panose="020B0502020104020203" pitchFamily="34" charset="-79"/>
              </a:rPr>
              <a:t>NORTHERN</a:t>
            </a:r>
          </a:p>
          <a:p>
            <a:pPr algn="ctr"/>
            <a:r>
              <a:rPr lang="en-US" sz="4400" b="1" dirty="0">
                <a:latin typeface="Gill Sans" panose="020B0502020104020203" pitchFamily="34" charset="-79"/>
                <a:cs typeface="Gill Sans" panose="020B0502020104020203" pitchFamily="34" charset="-79"/>
              </a:rPr>
              <a:t>CITIES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VOWEL</a:t>
            </a:r>
          </a:p>
          <a:p>
            <a:pPr algn="ctr"/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E71A-5D2C-8C0D-2499-2A552DE12E1F}"/>
              </a:ext>
            </a:extLst>
          </p:cNvPr>
          <p:cNvSpPr txBox="1"/>
          <p:nvPr/>
        </p:nvSpPr>
        <p:spPr>
          <a:xfrm>
            <a:off x="4124242" y="4862253"/>
            <a:ext cx="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317FD-CCD2-DFF5-1C1D-C05D949D5AF4}"/>
              </a:ext>
            </a:extLst>
          </p:cNvPr>
          <p:cNvSpPr txBox="1"/>
          <p:nvPr/>
        </p:nvSpPr>
        <p:spPr>
          <a:xfrm>
            <a:off x="6304043" y="4641545"/>
            <a:ext cx="6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[ɑ]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2E659-4103-4D25-4CB2-F638E46B417A}"/>
              </a:ext>
            </a:extLst>
          </p:cNvPr>
          <p:cNvSpPr txBox="1"/>
          <p:nvPr/>
        </p:nvSpPr>
        <p:spPr>
          <a:xfrm>
            <a:off x="3265429" y="2999667"/>
            <a:ext cx="46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[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ɪ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rill" panose="020F0602050406030203" pitchFamily="34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41D9-22E2-3067-78EF-2E5D36B32385}"/>
              </a:ext>
            </a:extLst>
          </p:cNvPr>
          <p:cNvSpPr txBox="1"/>
          <p:nvPr/>
        </p:nvSpPr>
        <p:spPr>
          <a:xfrm>
            <a:off x="5471746" y="4626499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caught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8B7ED-8D58-D5EF-F215-552445D132BE}"/>
              </a:ext>
            </a:extLst>
          </p:cNvPr>
          <p:cNvSpPr txBox="1"/>
          <p:nvPr/>
        </p:nvSpPr>
        <p:spPr>
          <a:xfrm>
            <a:off x="4487802" y="4866205"/>
            <a:ext cx="10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cot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FEADE-4181-3BAA-074A-B97EE6A88CDB}"/>
              </a:ext>
            </a:extLst>
          </p:cNvPr>
          <p:cNvSpPr txBox="1"/>
          <p:nvPr/>
        </p:nvSpPr>
        <p:spPr>
          <a:xfrm>
            <a:off x="2889866" y="3689377"/>
            <a:ext cx="71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3"/>
    </mc:Choice>
    <mc:Fallback xmlns="">
      <p:transition spd="slow" advTm="662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02E1-ED63-4CE3-7F9C-34717C80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big changes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6D12E8-EB87-82FE-9610-990481A9C6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defTabSz="91440">
              <a:buNone/>
            </a:pPr>
            <a:endParaRPr lang="en-US" sz="3200" dirty="0">
              <a:latin typeface="DIN Alternate" panose="020B0500000000000000" pitchFamily="34" charset="77"/>
            </a:endParaRPr>
          </a:p>
          <a:p>
            <a:pPr marL="0" indent="0" defTabSz="91440">
              <a:buNone/>
            </a:pPr>
            <a:r>
              <a:rPr lang="en-US" sz="3200" dirty="0" err="1">
                <a:latin typeface="DIN Alternate" panose="020B0500000000000000" pitchFamily="34" charset="77"/>
              </a:rPr>
              <a:t>þæt</a:t>
            </a:r>
            <a:r>
              <a:rPr lang="en-US" sz="3200" dirty="0">
                <a:latin typeface="DIN Alternate" panose="020B0500000000000000" pitchFamily="34" charset="77"/>
              </a:rPr>
              <a:t>			</a:t>
            </a:r>
            <a:r>
              <a:rPr lang="en-US" sz="3200" dirty="0" err="1">
                <a:latin typeface="DIN Alternate" panose="020B0500000000000000" pitchFamily="34" charset="77"/>
              </a:rPr>
              <a:t>ic</a:t>
            </a:r>
            <a:r>
              <a:rPr lang="en-US" sz="3200" dirty="0">
                <a:latin typeface="DIN Alternate" panose="020B0500000000000000" pitchFamily="34" charset="77"/>
              </a:rPr>
              <a:t> 	</a:t>
            </a:r>
            <a:r>
              <a:rPr lang="en-US" sz="3200" dirty="0" err="1">
                <a:latin typeface="DIN Alternate" panose="020B0500000000000000" pitchFamily="34" charset="77"/>
              </a:rPr>
              <a:t>þas</a:t>
            </a:r>
            <a:r>
              <a:rPr lang="en-US" sz="3200" dirty="0">
                <a:latin typeface="DIN Alternate" panose="020B0500000000000000" pitchFamily="34" charset="77"/>
              </a:rPr>
              <a:t> 		</a:t>
            </a:r>
            <a:r>
              <a:rPr lang="en-US" sz="3200" dirty="0" err="1">
                <a:latin typeface="DIN Alternate" panose="020B0500000000000000" pitchFamily="34" charset="77"/>
              </a:rPr>
              <a:t>boc</a:t>
            </a:r>
            <a:r>
              <a:rPr lang="en-US" sz="3200" dirty="0">
                <a:latin typeface="DIN Alternate" panose="020B0500000000000000" pitchFamily="34" charset="77"/>
              </a:rPr>
              <a:t> 			</a:t>
            </a:r>
            <a:r>
              <a:rPr lang="en-US" sz="3200" dirty="0" err="1">
                <a:latin typeface="DIN Alternate" panose="020B0500000000000000" pitchFamily="34" charset="77"/>
              </a:rPr>
              <a:t>awende</a:t>
            </a:r>
            <a:endParaRPr lang="en-US" sz="3200" dirty="0">
              <a:latin typeface="DIN Alternate" panose="020B0500000000000000" pitchFamily="34" charset="77"/>
            </a:endParaRPr>
          </a:p>
          <a:p>
            <a:pPr marL="0" indent="0" defTabSz="91440">
              <a:buNone/>
            </a:pPr>
            <a:r>
              <a:rPr lang="en-US" sz="3200" dirty="0">
                <a:latin typeface="DIN Alternate" panose="020B0500000000000000" pitchFamily="34" charset="77"/>
              </a:rPr>
              <a:t>that		I				that		book		translated</a:t>
            </a:r>
          </a:p>
          <a:p>
            <a:pPr marL="0" indent="0" defTabSz="91440">
              <a:buNone/>
            </a:pPr>
            <a:r>
              <a:rPr lang="en-US" sz="3200" dirty="0">
                <a:latin typeface="DIN Alternate" panose="020B0500000000000000" pitchFamily="34" charset="77"/>
              </a:rPr>
              <a:t>`that I translated that book’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FBB7308-6E76-50D8-C511-329B24040B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">
              <a:buFont typeface="Arial" panose="020B0604020202020204" pitchFamily="34" charset="0"/>
              <a:buNone/>
            </a:pPr>
            <a:endParaRPr lang="en-US" sz="3200" dirty="0">
              <a:latin typeface="DIN Alternate" panose="020B0500000000000000" pitchFamily="34" charset="77"/>
            </a:endParaRPr>
          </a:p>
          <a:p>
            <a:pPr marL="0" indent="0" defTabSz="91440">
              <a:buFont typeface="Arial" panose="020B0604020202020204" pitchFamily="34" charset="0"/>
              <a:buNone/>
            </a:pPr>
            <a:r>
              <a:rPr lang="en-US" sz="3200" dirty="0" err="1">
                <a:latin typeface="DIN Alternate" panose="020B0500000000000000" pitchFamily="34" charset="77"/>
              </a:rPr>
              <a:t>þæt</a:t>
            </a:r>
            <a:r>
              <a:rPr lang="en-US" sz="3200" dirty="0">
                <a:latin typeface="DIN Alternate" panose="020B0500000000000000" pitchFamily="34" charset="77"/>
              </a:rPr>
              <a:t>			</a:t>
            </a:r>
            <a:r>
              <a:rPr lang="en-US" sz="3200" dirty="0" err="1">
                <a:latin typeface="DIN Alternate" panose="020B0500000000000000" pitchFamily="34" charset="77"/>
              </a:rPr>
              <a:t>ic</a:t>
            </a:r>
            <a:r>
              <a:rPr lang="en-US" sz="3200" dirty="0">
                <a:latin typeface="DIN Alternate" panose="020B0500000000000000" pitchFamily="34" charset="77"/>
              </a:rPr>
              <a:t> 	</a:t>
            </a:r>
            <a:r>
              <a:rPr lang="en-US" sz="3200" dirty="0" err="1">
                <a:solidFill>
                  <a:srgbClr val="E8F49E"/>
                </a:solidFill>
                <a:latin typeface="DIN Alternate" panose="020B0500000000000000" pitchFamily="34" charset="77"/>
              </a:rPr>
              <a:t>þas</a:t>
            </a:r>
            <a:r>
              <a:rPr lang="en-US" sz="3200" dirty="0">
                <a:solidFill>
                  <a:srgbClr val="E8F49E"/>
                </a:solidFill>
                <a:latin typeface="DIN Alternate" panose="020B0500000000000000" pitchFamily="34" charset="77"/>
              </a:rPr>
              <a:t> 		</a:t>
            </a:r>
            <a:r>
              <a:rPr lang="en-US" sz="3200" dirty="0" err="1">
                <a:solidFill>
                  <a:srgbClr val="E8F49E"/>
                </a:solidFill>
                <a:latin typeface="DIN Alternate" panose="020B0500000000000000" pitchFamily="34" charset="77"/>
              </a:rPr>
              <a:t>boc</a:t>
            </a:r>
            <a:r>
              <a:rPr lang="en-US" sz="3200" dirty="0">
                <a:solidFill>
                  <a:srgbClr val="E8F49E"/>
                </a:solidFill>
                <a:latin typeface="DIN Alternate" panose="020B0500000000000000" pitchFamily="34" charset="77"/>
              </a:rPr>
              <a:t> </a:t>
            </a:r>
            <a:r>
              <a:rPr lang="en-US" sz="3200" dirty="0">
                <a:latin typeface="DIN Alternate" panose="020B0500000000000000" pitchFamily="34" charset="77"/>
              </a:rPr>
              <a:t>			</a:t>
            </a:r>
            <a:r>
              <a:rPr lang="en-US" sz="3200" dirty="0" err="1">
                <a:latin typeface="DIN Alternate" panose="020B0500000000000000" pitchFamily="34" charset="77"/>
              </a:rPr>
              <a:t>awende</a:t>
            </a:r>
            <a:endParaRPr lang="en-US" sz="3200" dirty="0">
              <a:latin typeface="DIN Alternate" panose="020B0500000000000000" pitchFamily="34" charset="77"/>
            </a:endParaRPr>
          </a:p>
          <a:p>
            <a:pPr marL="0" indent="0" defTabSz="91440">
              <a:buFont typeface="Arial" panose="020B0604020202020204" pitchFamily="34" charset="0"/>
              <a:buNone/>
            </a:pPr>
            <a:r>
              <a:rPr lang="en-US" sz="3200" dirty="0">
                <a:latin typeface="DIN Alternate" panose="020B0500000000000000" pitchFamily="34" charset="77"/>
              </a:rPr>
              <a:t>that		I				</a:t>
            </a:r>
            <a:r>
              <a:rPr lang="en-US" sz="3200" dirty="0">
                <a:solidFill>
                  <a:srgbClr val="E8F49E"/>
                </a:solidFill>
                <a:latin typeface="DIN Alternate" panose="020B0500000000000000" pitchFamily="34" charset="77"/>
              </a:rPr>
              <a:t>that		book</a:t>
            </a:r>
            <a:r>
              <a:rPr lang="en-US" sz="3200" dirty="0">
                <a:latin typeface="DIN Alternate" panose="020B0500000000000000" pitchFamily="34" charset="77"/>
              </a:rPr>
              <a:t>		translated</a:t>
            </a:r>
          </a:p>
          <a:p>
            <a:pPr marL="0" indent="0" defTabSz="91440">
              <a:buFont typeface="Arial" panose="020B0604020202020204" pitchFamily="34" charset="0"/>
              <a:buNone/>
            </a:pPr>
            <a:r>
              <a:rPr lang="en-US" sz="3200" dirty="0">
                <a:latin typeface="DIN Alternate" panose="020B0500000000000000" pitchFamily="34" charset="77"/>
              </a:rPr>
              <a:t>`that I translated </a:t>
            </a:r>
            <a:r>
              <a:rPr lang="en-US" sz="3200" dirty="0">
                <a:solidFill>
                  <a:srgbClr val="E8F49E"/>
                </a:solidFill>
                <a:latin typeface="DIN Alternate" panose="020B0500000000000000" pitchFamily="34" charset="77"/>
              </a:rPr>
              <a:t>that book</a:t>
            </a:r>
            <a:r>
              <a:rPr lang="en-US" sz="3200" dirty="0">
                <a:latin typeface="DIN Alternate" panose="020B0500000000000000" pitchFamily="34" charset="77"/>
              </a:rPr>
              <a:t>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76BA-6CDB-BA46-0907-80E81DDA506C}"/>
              </a:ext>
            </a:extLst>
          </p:cNvPr>
          <p:cNvSpPr txBox="1"/>
          <p:nvPr/>
        </p:nvSpPr>
        <p:spPr>
          <a:xfrm>
            <a:off x="6400800" y="2321004"/>
            <a:ext cx="518159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400" dirty="0">
                <a:latin typeface="DIN Alternate" panose="020B0500000000000000" pitchFamily="34" charset="77"/>
              </a:rPr>
              <a:t>with this ring I </a:t>
            </a:r>
            <a:r>
              <a:rPr lang="en-US" sz="2400" dirty="0">
                <a:solidFill>
                  <a:srgbClr val="E8F49E"/>
                </a:solidFill>
                <a:latin typeface="DIN Alternate" panose="020B0500000000000000" pitchFamily="34" charset="77"/>
              </a:rPr>
              <a:t>thee</a:t>
            </a:r>
            <a:r>
              <a:rPr lang="en-US" sz="2400" dirty="0">
                <a:latin typeface="DIN Alternate" panose="020B0500000000000000" pitchFamily="34" charset="77"/>
              </a:rPr>
              <a:t> wed</a:t>
            </a:r>
          </a:p>
          <a:p>
            <a:pPr algn="ctr"/>
            <a:endParaRPr lang="en-US" sz="2400" dirty="0">
              <a:latin typeface="DIN Alternate" panose="020B0500000000000000" pitchFamily="34" charset="77"/>
            </a:endParaRPr>
          </a:p>
          <a:p>
            <a:pPr algn="ctr"/>
            <a:r>
              <a:rPr lang="en-US" sz="2400" dirty="0">
                <a:latin typeface="DIN Alternate" panose="020B0500000000000000" pitchFamily="34" charset="77"/>
              </a:rPr>
              <a:t>‘til death do </a:t>
            </a:r>
            <a:r>
              <a:rPr lang="en-US" sz="2400" dirty="0">
                <a:solidFill>
                  <a:srgbClr val="E8F49E"/>
                </a:solidFill>
                <a:latin typeface="DIN Alternate" panose="020B0500000000000000" pitchFamily="34" charset="77"/>
              </a:rPr>
              <a:t>us</a:t>
            </a:r>
            <a:r>
              <a:rPr lang="en-US" sz="2400" dirty="0">
                <a:latin typeface="DIN Alternate" panose="020B0500000000000000" pitchFamily="34" charset="77"/>
              </a:rPr>
              <a:t> part</a:t>
            </a:r>
          </a:p>
          <a:p>
            <a:pPr algn="ctr"/>
            <a:endParaRPr lang="en-US" sz="2400" dirty="0">
              <a:latin typeface="DIN Alternate" panose="020B0500000000000000" pitchFamily="34" charset="77"/>
            </a:endParaRPr>
          </a:p>
          <a:p>
            <a:pPr algn="ctr"/>
            <a:r>
              <a:rPr lang="en-US" sz="2400" dirty="0">
                <a:latin typeface="DIN Alternate" panose="020B0500000000000000" pitchFamily="34" charset="77"/>
              </a:rPr>
              <a:t>one swallow does not </a:t>
            </a:r>
            <a:r>
              <a:rPr lang="en-US" sz="2400" dirty="0">
                <a:solidFill>
                  <a:srgbClr val="E8F49E"/>
                </a:solidFill>
                <a:latin typeface="DIN Alternate" panose="020B0500000000000000" pitchFamily="34" charset="77"/>
              </a:rPr>
              <a:t>a summer </a:t>
            </a:r>
            <a:r>
              <a:rPr lang="en-US" sz="2400" dirty="0">
                <a:latin typeface="DIN Alternate" panose="020B0500000000000000" pitchFamily="34" charset="77"/>
              </a:rPr>
              <a:t>make</a:t>
            </a:r>
            <a:br>
              <a:rPr lang="en-US" sz="2400" dirty="0">
                <a:latin typeface="DIN Alternate" panose="020B0500000000000000" pitchFamily="34" charset="77"/>
              </a:rPr>
            </a:br>
            <a:endParaRPr lang="en-US" sz="2400" dirty="0">
              <a:latin typeface="DIN Alternate" panose="020B0500000000000000" pitchFamily="34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8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88"/>
    </mc:Choice>
    <mc:Fallback xmlns="">
      <p:transition spd="slow" advTm="105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uiExpand="1" build="p"/>
      <p:bldP spid="3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02E1-ED63-4CE3-7F9C-34717C80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recent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B23B-99E2-9483-9057-39D56CF3C4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My house is currently being built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My house is currently building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My house is </a:t>
            </a:r>
            <a:r>
              <a:rPr lang="en-US" b="1" i="1" dirty="0"/>
              <a:t>getting</a:t>
            </a:r>
            <a:r>
              <a:rPr lang="en-US" i="1" dirty="0"/>
              <a:t> built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8B2822-233F-79B2-2C4A-2388E01E1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275" y="2531770"/>
            <a:ext cx="4364064" cy="3101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996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54"/>
    </mc:Choice>
    <mc:Fallback xmlns="">
      <p:transition spd="slow" advTm="1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6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259A-C8F7-4AF4-4888-400418D3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these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F399-FDCE-D853-457A-B7CB4561E5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C187D-49D4-145F-1641-64D9022E40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2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CEDE-E053-4F1F-25EF-88373264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IN Alternate" panose="020B0500000000000000" pitchFamily="34" charset="77"/>
              </a:rPr>
              <a:t>What drives divergence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A1D44-250E-FCA1-A7A7-2D9029531F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850" y="1937289"/>
            <a:ext cx="5741882" cy="36111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44E7B-C3D7-A534-C57E-BA3221432A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A33"/>
                </a:solidFill>
                <a:effectLst/>
                <a:latin typeface="Helvetica" pitchFamily="2" charset="0"/>
              </a:rPr>
              <a:t>The rate and extent of change depends on social factors</a:t>
            </a:r>
          </a:p>
          <a:p>
            <a:pPr marL="0" indent="0" algn="ctr">
              <a:buNone/>
            </a:pPr>
            <a:endParaRPr lang="en-US" dirty="0">
              <a:solidFill>
                <a:srgbClr val="000A33"/>
              </a:solidFill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A33"/>
                </a:solidFill>
                <a:effectLst/>
                <a:latin typeface="Helvetica" pitchFamily="2" charset="0"/>
              </a:rPr>
              <a:t>(lack of) contact</a:t>
            </a:r>
            <a:br>
              <a:rPr lang="en-US" dirty="0">
                <a:solidFill>
                  <a:srgbClr val="000A33"/>
                </a:solidFill>
                <a:effectLst/>
                <a:latin typeface="Helvetica" pitchFamily="2" charset="0"/>
              </a:rPr>
            </a:br>
            <a:endParaRPr lang="en-US" dirty="0">
              <a:solidFill>
                <a:srgbClr val="000A33"/>
              </a:solidFill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A33"/>
                </a:solidFill>
                <a:effectLst/>
                <a:latin typeface="Helvetica" pitchFamily="2" charset="0"/>
              </a:rPr>
              <a:t>(social) identity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6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89"/>
    </mc:Choice>
    <mc:Fallback xmlns="">
      <p:transition spd="slow" advTm="17508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75-CD1F-72C3-5838-ADEA6A0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161"/>
            <a:ext cx="10515600" cy="2852737"/>
          </a:xfrm>
          <a:solidFill>
            <a:srgbClr val="2F5597">
              <a:alpha val="25882"/>
            </a:srgb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Historical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E758-F4E5-CE1A-7480-ED4E4BD20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88"/>
    </mc:Choice>
    <mc:Fallback xmlns="">
      <p:transition spd="slow" advTm="3018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BAB2-63DC-314A-FEC2-3D45D8DF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IN Alternate" panose="020B0500000000000000" pitchFamily="34" charset="77"/>
              </a:rPr>
              <a:t>Oceanic colonization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E044F-C509-7773-DDDB-231C10177C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512" y="1781878"/>
            <a:ext cx="12273024" cy="5098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F1585-3E2E-DFCE-2B96-D74ECCC5FB06}"/>
              </a:ext>
            </a:extLst>
          </p:cNvPr>
          <p:cNvSpPr txBox="1"/>
          <p:nvPr/>
        </p:nvSpPr>
        <p:spPr>
          <a:xfrm>
            <a:off x="838200" y="3982720"/>
            <a:ext cx="868680" cy="338554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AD 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6AC06-D841-0AD3-B0D5-1CE755275AFE}"/>
              </a:ext>
            </a:extLst>
          </p:cNvPr>
          <p:cNvSpPr txBox="1"/>
          <p:nvPr/>
        </p:nvSpPr>
        <p:spPr>
          <a:xfrm>
            <a:off x="7949654" y="3656228"/>
            <a:ext cx="840141" cy="338554"/>
          </a:xfrm>
          <a:prstGeom prst="rect">
            <a:avLst/>
          </a:prstGeom>
          <a:solidFill>
            <a:srgbClr val="9EC0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800 BC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55CD2-5181-DFA7-F761-80DFF1B1E1AF}"/>
              </a:ext>
            </a:extLst>
          </p:cNvPr>
          <p:cNvSpPr txBox="1"/>
          <p:nvPr/>
        </p:nvSpPr>
        <p:spPr>
          <a:xfrm>
            <a:off x="8591953" y="2623275"/>
            <a:ext cx="1005840" cy="338554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AD 900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A80A9-EB2A-93A5-1978-828AB60BA53C}"/>
              </a:ext>
            </a:extLst>
          </p:cNvPr>
          <p:cNvSpPr txBox="1"/>
          <p:nvPr/>
        </p:nvSpPr>
        <p:spPr>
          <a:xfrm>
            <a:off x="9148824" y="4997525"/>
            <a:ext cx="1005840" cy="338554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AD 700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E6EC1-E111-FB8A-0AC5-AA75A06BB67A}"/>
              </a:ext>
            </a:extLst>
          </p:cNvPr>
          <p:cNvSpPr txBox="1"/>
          <p:nvPr/>
        </p:nvSpPr>
        <p:spPr>
          <a:xfrm>
            <a:off x="10276031" y="4409599"/>
            <a:ext cx="970280" cy="338554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AD 700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F8735-9E17-8C4B-5E96-F68A63069F98}"/>
              </a:ext>
            </a:extLst>
          </p:cNvPr>
          <p:cNvSpPr txBox="1"/>
          <p:nvPr/>
        </p:nvSpPr>
        <p:spPr>
          <a:xfrm>
            <a:off x="11108643" y="4934390"/>
            <a:ext cx="1005840" cy="338554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AD 1000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40793-6BDA-0EE8-AABD-9C104249536B}"/>
              </a:ext>
            </a:extLst>
          </p:cNvPr>
          <p:cNvSpPr txBox="1"/>
          <p:nvPr/>
        </p:nvSpPr>
        <p:spPr>
          <a:xfrm>
            <a:off x="8188960" y="6035163"/>
            <a:ext cx="1005840" cy="338554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AD 1200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B17EEC-774B-6950-95B9-CCF72F6D4EE5}"/>
              </a:ext>
            </a:extLst>
          </p:cNvPr>
          <p:cNvSpPr txBox="1"/>
          <p:nvPr/>
        </p:nvSpPr>
        <p:spPr>
          <a:xfrm>
            <a:off x="7712291" y="5981302"/>
            <a:ext cx="309029" cy="107722"/>
          </a:xfrm>
          <a:prstGeom prst="rect">
            <a:avLst/>
          </a:prstGeom>
          <a:solidFill>
            <a:srgbClr val="9EF4A7"/>
          </a:solidFill>
        </p:spPr>
        <p:txBody>
          <a:bodyPr wrap="square" rtlCol="0">
            <a:spAutoFit/>
          </a:bodyPr>
          <a:lstStyle/>
          <a:p>
            <a:endParaRPr lang="en-US" sz="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FFC78-E558-0EB7-2296-AE5B054C2B28}"/>
              </a:ext>
            </a:extLst>
          </p:cNvPr>
          <p:cNvSpPr txBox="1"/>
          <p:nvPr/>
        </p:nvSpPr>
        <p:spPr>
          <a:xfrm>
            <a:off x="8369725" y="4811615"/>
            <a:ext cx="309029" cy="107722"/>
          </a:xfrm>
          <a:prstGeom prst="rect">
            <a:avLst/>
          </a:prstGeom>
          <a:solidFill>
            <a:srgbClr val="9EF4A7"/>
          </a:solidFill>
        </p:spPr>
        <p:txBody>
          <a:bodyPr wrap="square" rtlCol="0">
            <a:spAutoFit/>
          </a:bodyPr>
          <a:lstStyle/>
          <a:p>
            <a:endParaRPr lang="en-US" sz="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5FCE4-DC57-5123-0E6F-0C012E04512D}"/>
              </a:ext>
            </a:extLst>
          </p:cNvPr>
          <p:cNvSpPr txBox="1"/>
          <p:nvPr/>
        </p:nvSpPr>
        <p:spPr>
          <a:xfrm>
            <a:off x="6802120" y="3129770"/>
            <a:ext cx="309029" cy="107722"/>
          </a:xfrm>
          <a:prstGeom prst="rect">
            <a:avLst/>
          </a:prstGeom>
          <a:solidFill>
            <a:srgbClr val="E8F49E"/>
          </a:solidFill>
        </p:spPr>
        <p:txBody>
          <a:bodyPr wrap="square" rtlCol="0">
            <a:spAutoFit/>
          </a:bodyPr>
          <a:lstStyle/>
          <a:p>
            <a:endParaRPr lang="en-US" sz="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598BA-DE8D-2413-880A-DD06410B4CE3}"/>
              </a:ext>
            </a:extLst>
          </p:cNvPr>
          <p:cNvSpPr txBox="1"/>
          <p:nvPr/>
        </p:nvSpPr>
        <p:spPr>
          <a:xfrm>
            <a:off x="6287703" y="2720010"/>
            <a:ext cx="1005840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1500 BC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0005A-AE76-5150-863F-9B8004A0D41D}"/>
              </a:ext>
            </a:extLst>
          </p:cNvPr>
          <p:cNvSpPr txBox="1"/>
          <p:nvPr/>
        </p:nvSpPr>
        <p:spPr>
          <a:xfrm>
            <a:off x="6960444" y="4206107"/>
            <a:ext cx="1005840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1300 BC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21DF9-1449-36B2-1E02-389D74B69940}"/>
              </a:ext>
            </a:extLst>
          </p:cNvPr>
          <p:cNvSpPr txBox="1"/>
          <p:nvPr/>
        </p:nvSpPr>
        <p:spPr>
          <a:xfrm>
            <a:off x="4850766" y="2514823"/>
            <a:ext cx="809446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2200 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6BC14-605A-3CFD-3AC2-5CFB6992F214}"/>
              </a:ext>
            </a:extLst>
          </p:cNvPr>
          <p:cNvSpPr txBox="1"/>
          <p:nvPr/>
        </p:nvSpPr>
        <p:spPr>
          <a:xfrm>
            <a:off x="4912030" y="1925813"/>
            <a:ext cx="1005840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&gt;3000 BC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D6FC8-A17A-0687-0811-BC0E4478981A}"/>
              </a:ext>
            </a:extLst>
          </p:cNvPr>
          <p:cNvSpPr txBox="1"/>
          <p:nvPr/>
        </p:nvSpPr>
        <p:spPr>
          <a:xfrm>
            <a:off x="7737557" y="5212171"/>
            <a:ext cx="840141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900 BC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C1641B-E082-D48C-81F3-D6C9302E54AB}"/>
              </a:ext>
            </a:extLst>
          </p:cNvPr>
          <p:cNvSpPr txBox="1"/>
          <p:nvPr/>
        </p:nvSpPr>
        <p:spPr>
          <a:xfrm>
            <a:off x="6164686" y="4780501"/>
            <a:ext cx="1005840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1200 BC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7823CD-C57C-2600-5F11-35D5C9324245}"/>
              </a:ext>
            </a:extLst>
          </p:cNvPr>
          <p:cNvSpPr txBox="1"/>
          <p:nvPr/>
        </p:nvSpPr>
        <p:spPr>
          <a:xfrm>
            <a:off x="518985" y="5642748"/>
            <a:ext cx="86868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Malagasy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42FA11-D0B0-9E41-0A18-664C5C811254}"/>
              </a:ext>
            </a:extLst>
          </p:cNvPr>
          <p:cNvSpPr txBox="1"/>
          <p:nvPr/>
        </p:nvSpPr>
        <p:spPr>
          <a:xfrm>
            <a:off x="3784600" y="4448554"/>
            <a:ext cx="100584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Indonesian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71BF3B-052B-FAA7-39E3-61B6C4747F32}"/>
              </a:ext>
            </a:extLst>
          </p:cNvPr>
          <p:cNvSpPr txBox="1"/>
          <p:nvPr/>
        </p:nvSpPr>
        <p:spPr>
          <a:xfrm>
            <a:off x="3442730" y="3290500"/>
            <a:ext cx="61028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Malay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796C7-2C78-1E9B-98DA-4624DA213654}"/>
              </a:ext>
            </a:extLst>
          </p:cNvPr>
          <p:cNvSpPr txBox="1"/>
          <p:nvPr/>
        </p:nvSpPr>
        <p:spPr>
          <a:xfrm>
            <a:off x="4254155" y="2765472"/>
            <a:ext cx="73513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Tagalog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EB8F3F-27DF-447B-E2EB-875FF76B781F}"/>
              </a:ext>
            </a:extLst>
          </p:cNvPr>
          <p:cNvSpPr txBox="1"/>
          <p:nvPr/>
        </p:nvSpPr>
        <p:spPr>
          <a:xfrm>
            <a:off x="6021300" y="2233590"/>
            <a:ext cx="100584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Chamorro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F2590-AC2E-B4B4-A2AE-845E0A5F5FA3}"/>
              </a:ext>
            </a:extLst>
          </p:cNvPr>
          <p:cNvSpPr txBox="1"/>
          <p:nvPr/>
        </p:nvSpPr>
        <p:spPr>
          <a:xfrm>
            <a:off x="9270191" y="2095750"/>
            <a:ext cx="100584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Hawai’ian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9FB5E9-05C9-7DFF-1620-74E2659E0543}"/>
              </a:ext>
            </a:extLst>
          </p:cNvPr>
          <p:cNvSpPr txBox="1"/>
          <p:nvPr/>
        </p:nvSpPr>
        <p:spPr>
          <a:xfrm>
            <a:off x="8350040" y="6452727"/>
            <a:ext cx="710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DIN Alternate" panose="020B0500000000000000" pitchFamily="34" charset="77"/>
              </a:rPr>
              <a:t>Maōri</a:t>
            </a:r>
            <a:endParaRPr lang="en-US" sz="1200" dirty="0">
              <a:solidFill>
                <a:schemeClr val="bg1"/>
              </a:solidFill>
              <a:latin typeface="DIN Alternate" panose="020B0500000000000000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A2F44-BD7D-FA5C-2AE3-50CA3013AD36}"/>
              </a:ext>
            </a:extLst>
          </p:cNvPr>
          <p:cNvSpPr txBox="1"/>
          <p:nvPr/>
        </p:nvSpPr>
        <p:spPr>
          <a:xfrm>
            <a:off x="10611610" y="5459181"/>
            <a:ext cx="100584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Rapa Nui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FF1933-D841-88D6-7CDA-81E2B641907B}"/>
              </a:ext>
            </a:extLst>
          </p:cNvPr>
          <p:cNvSpPr txBox="1"/>
          <p:nvPr/>
        </p:nvSpPr>
        <p:spPr>
          <a:xfrm>
            <a:off x="8188960" y="4359996"/>
            <a:ext cx="76775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IN Alternate" panose="020B0500000000000000" pitchFamily="34" charset="77"/>
              </a:rPr>
              <a:t>Samoan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A4902F-BD8E-7A0B-0167-C8C47E424C40}"/>
              </a:ext>
            </a:extLst>
          </p:cNvPr>
          <p:cNvSpPr txBox="1"/>
          <p:nvPr/>
        </p:nvSpPr>
        <p:spPr>
          <a:xfrm>
            <a:off x="4179846" y="3374454"/>
            <a:ext cx="926544" cy="307777"/>
          </a:xfrm>
          <a:prstGeom prst="rect">
            <a:avLst/>
          </a:prstGeom>
          <a:solidFill>
            <a:srgbClr val="9EC0A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DIN Alternate" panose="020B0500000000000000" pitchFamily="34" charset="77"/>
              </a:rPr>
              <a:t>&gt;1000 BC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E953F2-1829-D571-3F12-FFE7CB991BFD}"/>
              </a:ext>
            </a:extLst>
          </p:cNvPr>
          <p:cNvSpPr txBox="1"/>
          <p:nvPr/>
        </p:nvSpPr>
        <p:spPr>
          <a:xfrm>
            <a:off x="953325" y="6014793"/>
            <a:ext cx="178030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heavy influence from Bantu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A08637-F9D2-22A3-95CD-ADE7FCF2D3F3}"/>
              </a:ext>
            </a:extLst>
          </p:cNvPr>
          <p:cNvSpPr txBox="1"/>
          <p:nvPr/>
        </p:nvSpPr>
        <p:spPr>
          <a:xfrm>
            <a:off x="9880571" y="2913805"/>
            <a:ext cx="173687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DIN Alternate" panose="020B0500000000000000" pitchFamily="34" charset="77"/>
              </a:rPr>
              <a:t>very little</a:t>
            </a:r>
          </a:p>
          <a:p>
            <a:pPr algn="ctr"/>
            <a:r>
              <a:rPr lang="en-US" sz="1600" dirty="0">
                <a:latin typeface="DIN Alternate" panose="020B0500000000000000" pitchFamily="34" charset="77"/>
              </a:rPr>
              <a:t>outside influence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F6E4E0-E5BE-A8E4-68A6-097F495E87D7}"/>
              </a:ext>
            </a:extLst>
          </p:cNvPr>
          <p:cNvSpPr txBox="1"/>
          <p:nvPr/>
        </p:nvSpPr>
        <p:spPr>
          <a:xfrm rot="18005263">
            <a:off x="-296736" y="4175329"/>
            <a:ext cx="105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Bantu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BC57A8-6FEB-79E7-B9B9-4967CAB58A79}"/>
              </a:ext>
            </a:extLst>
          </p:cNvPr>
          <p:cNvSpPr txBox="1"/>
          <p:nvPr/>
        </p:nvSpPr>
        <p:spPr>
          <a:xfrm>
            <a:off x="-40512" y="1982093"/>
            <a:ext cx="3248891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Austronesian languages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4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01"/>
    </mc:Choice>
    <mc:Fallback xmlns="">
      <p:transition spd="slow" advTm="133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937E-71CC-7F38-3C54-47491D88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Dutch → Afrikaans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4E3C-60B6-1654-6A9A-282B2604E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1A357-79DC-70CD-2EE1-1C4DCCB78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A83C-1972-5CB8-5581-50F88E1A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Zealand English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2DC5D-8FE1-3724-3034-ACEC468A3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4"/>
            <a:ext cx="5590309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DIN Alternate" panose="020B0500000000000000" pitchFamily="34" charset="77"/>
              </a:rPr>
              <a:t>In 3 generations a dialect formed </a:t>
            </a:r>
          </a:p>
          <a:p>
            <a:pPr marL="0" indent="0" algn="ctr">
              <a:buNone/>
            </a:pPr>
            <a:endParaRPr lang="en-US" dirty="0"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b="1" dirty="0">
                <a:highlight>
                  <a:srgbClr val="F4BD9E"/>
                </a:highlight>
                <a:latin typeface="DIN Alternate" panose="020B0500000000000000" pitchFamily="34" charset="77"/>
              </a:rPr>
              <a:t> (  </a:t>
            </a:r>
            <a:r>
              <a:rPr lang="en-US" b="1" dirty="0" err="1">
                <a:highlight>
                  <a:srgbClr val="F4BD9E"/>
                </a:highlight>
                <a:latin typeface="DIN Alternate" panose="020B0500000000000000" pitchFamily="34" charset="77"/>
              </a:rPr>
              <a:t>koinéization</a:t>
            </a:r>
            <a:r>
              <a:rPr lang="en-US" b="1" dirty="0">
                <a:highlight>
                  <a:srgbClr val="F4BD9E"/>
                </a:highlight>
                <a:latin typeface="DIN Alternate" panose="020B0500000000000000" pitchFamily="34" charset="77"/>
              </a:rPr>
              <a:t>  )  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dirty="0">
                <a:latin typeface="DIN Alternate" panose="020B0500000000000000" pitchFamily="34" charset="77"/>
              </a:rPr>
              <a:t>relative isolation → convergence</a:t>
            </a:r>
          </a:p>
          <a:p>
            <a:pPr marL="0" indent="0" algn="ctr">
              <a:buNone/>
            </a:pPr>
            <a:endParaRPr lang="en-US" dirty="0"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dirty="0">
                <a:latin typeface="DIN Alternate" panose="020B0500000000000000" pitchFamily="34" charset="77"/>
              </a:rPr>
              <a:t>dominant social community</a:t>
            </a:r>
          </a:p>
          <a:p>
            <a:pPr marL="0" indent="0" algn="ctr">
              <a:buNone/>
            </a:pPr>
            <a:endParaRPr lang="en-US" b="1" dirty="0">
              <a:latin typeface="DIN Alternate" panose="020B0500000000000000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D322C-9B3C-4179-6C7F-4E7078A5F5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07" y="2306061"/>
            <a:ext cx="6027493" cy="33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50"/>
    </mc:Choice>
    <mc:Fallback xmlns="">
      <p:transition spd="slow" advTm="1243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11A0-927E-36AD-353B-37B1B27C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Texas German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38669-B95A-47B4-F1CE-AB837EE92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German-speaking colonists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(1840s – World War I)</a:t>
            </a:r>
          </a:p>
          <a:p>
            <a:pPr marL="0" indent="0" algn="ctr">
              <a:buNone/>
            </a:pPr>
            <a:endParaRPr lang="en-US" sz="2400" dirty="0">
              <a:solidFill>
                <a:srgbClr val="000A33"/>
              </a:solidFill>
              <a:effectLst/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Dialects merged into new variety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(Texas German)</a:t>
            </a:r>
          </a:p>
          <a:p>
            <a:pPr marL="0" indent="0" algn="ctr">
              <a:buNone/>
            </a:pPr>
            <a:endParaRPr lang="en-US" sz="2400" dirty="0">
              <a:solidFill>
                <a:srgbClr val="000A33"/>
              </a:solidFill>
              <a:effectLst/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sz="2400" dirty="0" err="1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Koinéization</a:t>
            </a:r>
            <a:r>
              <a:rPr lang="en-US" sz="2400" dirty="0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 incomplete</a:t>
            </a:r>
          </a:p>
          <a:p>
            <a:pPr marL="0" indent="0" algn="ctr">
              <a:buNone/>
            </a:pPr>
            <a:endParaRPr lang="en-US" sz="2400" dirty="0">
              <a:solidFill>
                <a:srgbClr val="000A33"/>
              </a:solidFill>
              <a:effectLst/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A33"/>
                </a:solidFill>
                <a:effectLst/>
                <a:latin typeface="DIN Alternate" panose="020B0500000000000000" pitchFamily="34" charset="77"/>
              </a:rPr>
              <a:t>Perhaps due to minority status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FF73D-46A9-C23C-3909-94B8DF7711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84458-3F6A-4599-16E2-EEB02E98DA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368" y="1211970"/>
            <a:ext cx="6862205" cy="551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D298E-7986-4312-898F-4CDA5727A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197" y="1253331"/>
            <a:ext cx="7208803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79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78"/>
    </mc:Choice>
    <mc:Fallback xmlns="">
      <p:transition spd="slow" advTm="10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5B27-F4AA-DE20-97D4-A73BD5BB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05" y="223212"/>
            <a:ext cx="10515600" cy="1325563"/>
          </a:xfrm>
        </p:spPr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Advance Concepts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37E75-1D3C-875D-063E-E173EC25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995" y="1548775"/>
            <a:ext cx="3407070" cy="1325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AB3F6-EC9B-E4C2-025A-BD3C6741E7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856" y="3281082"/>
            <a:ext cx="3197209" cy="28743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2DD70C-9DBA-1627-2B83-78E4C1876FFA}"/>
              </a:ext>
            </a:extLst>
          </p:cNvPr>
          <p:cNvGrpSpPr/>
          <p:nvPr/>
        </p:nvGrpSpPr>
        <p:grpSpPr>
          <a:xfrm>
            <a:off x="6339759" y="1762899"/>
            <a:ext cx="4699675" cy="3411771"/>
            <a:chOff x="6932374" y="2181020"/>
            <a:chExt cx="4699675" cy="34117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D94391-E3F3-88CB-5CE9-0508107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374" y="2211556"/>
              <a:ext cx="4699675" cy="33812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D5A658-D603-7328-F821-F582E6DD37F3}"/>
                </a:ext>
              </a:extLst>
            </p:cNvPr>
            <p:cNvSpPr txBox="1"/>
            <p:nvPr/>
          </p:nvSpPr>
          <p:spPr>
            <a:xfrm>
              <a:off x="6932374" y="2181020"/>
              <a:ext cx="3173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IN Alternate" panose="020B0500000000000000" pitchFamily="34" charset="77"/>
                </a:rPr>
                <a:t>Technical questions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001454-DD54-7A1B-A089-BA678EBE7EC1}"/>
              </a:ext>
            </a:extLst>
          </p:cNvPr>
          <p:cNvGrpSpPr/>
          <p:nvPr/>
        </p:nvGrpSpPr>
        <p:grpSpPr>
          <a:xfrm>
            <a:off x="6784504" y="1762899"/>
            <a:ext cx="3405809" cy="4255532"/>
            <a:chOff x="8640417" y="1548775"/>
            <a:chExt cx="3405809" cy="4255532"/>
          </a:xfrm>
          <a:solidFill>
            <a:schemeClr val="bg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E2F861-E523-EA79-563B-70DE0FE194B5}"/>
                </a:ext>
              </a:extLst>
            </p:cNvPr>
            <p:cNvSpPr txBox="1"/>
            <p:nvPr/>
          </p:nvSpPr>
          <p:spPr>
            <a:xfrm>
              <a:off x="8640417" y="1548775"/>
              <a:ext cx="3405809" cy="42473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IN Alternate" panose="020B0500000000000000" pitchFamily="34" charset="77"/>
                </a:rPr>
                <a:t>Human questions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73E368-178D-11EB-D42D-E39AE5B1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9435" y="1918107"/>
              <a:ext cx="2159000" cy="3886200"/>
            </a:xfrm>
            <a:prstGeom prst="rect">
              <a:avLst/>
            </a:prstGeom>
            <a:grpFill/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5B7545-E505-AB04-C2D9-4BC24A86A8ED}"/>
              </a:ext>
            </a:extLst>
          </p:cNvPr>
          <p:cNvGrpSpPr/>
          <p:nvPr/>
        </p:nvGrpSpPr>
        <p:grpSpPr>
          <a:xfrm>
            <a:off x="6394634" y="1762899"/>
            <a:ext cx="5216775" cy="3416320"/>
            <a:chOff x="5591681" y="3196952"/>
            <a:chExt cx="5216775" cy="34163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4AAF91-4E82-EBAC-CAC7-CB67369F325A}"/>
                </a:ext>
              </a:extLst>
            </p:cNvPr>
            <p:cNvSpPr txBox="1"/>
            <p:nvPr/>
          </p:nvSpPr>
          <p:spPr>
            <a:xfrm>
              <a:off x="5591681" y="3196952"/>
              <a:ext cx="5216775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IN Alternate" panose="020B0500000000000000" pitchFamily="34" charset="77"/>
                </a:rPr>
                <a:t>Biological questions</a:t>
              </a: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  <a:p>
              <a:endParaRPr lang="en-US" dirty="0">
                <a:latin typeface="DIN Alternate" panose="020B0500000000000000" pitchFamily="34" charset="77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D3332A-A121-48A2-D423-E23EF65EB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24913" y="3619826"/>
              <a:ext cx="4469324" cy="29855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1952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36"/>
    </mc:Choice>
    <mc:Fallback xmlns="">
      <p:transition spd="slow" advTm="190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CA8B-9048-FD09-BC17-A16D69B0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Let’s sum up the social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064E-69F9-D8EB-A4EF-A6A4416C1C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promotes </a:t>
            </a:r>
            <a:r>
              <a:rPr lang="en-US" b="1" dirty="0" err="1"/>
              <a:t>koinéization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isolation</a:t>
            </a:r>
          </a:p>
          <a:p>
            <a:pPr marL="0" indent="0" algn="ctr">
              <a:buNone/>
            </a:pPr>
            <a:r>
              <a:rPr lang="en-US" dirty="0"/>
              <a:t>long time</a:t>
            </a:r>
          </a:p>
          <a:p>
            <a:pPr marL="0" indent="0" algn="ctr">
              <a:buNone/>
            </a:pPr>
            <a:r>
              <a:rPr lang="en-US" dirty="0"/>
              <a:t>higher social 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B34B5-09BF-F472-98B1-826E50E775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inhibits </a:t>
            </a:r>
            <a:r>
              <a:rPr lang="en-US" b="1" dirty="0" err="1"/>
              <a:t>koinéization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contact</a:t>
            </a:r>
          </a:p>
          <a:p>
            <a:pPr marL="0" indent="0" algn="ctr">
              <a:buNone/>
            </a:pPr>
            <a:r>
              <a:rPr lang="en-US" dirty="0"/>
              <a:t>short time</a:t>
            </a:r>
          </a:p>
          <a:p>
            <a:pPr marL="0" indent="0" algn="ctr">
              <a:buNone/>
            </a:pPr>
            <a:r>
              <a:rPr lang="en-US" dirty="0"/>
              <a:t>lower social status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8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5"/>
    </mc:Choice>
    <mc:Fallback xmlns="">
      <p:transition spd="slow" advTm="44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E831"/>
                                      </p:to>
                                    </p:animClr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75-CD1F-72C3-5838-ADEA6A0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161"/>
            <a:ext cx="10515600" cy="2852737"/>
          </a:xfrm>
          <a:solidFill>
            <a:srgbClr val="2F5597">
              <a:alpha val="25882"/>
            </a:srgb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So what can we expect?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E758-F4E5-CE1A-7480-ED4E4BD20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1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6"/>
    </mc:Choice>
    <mc:Fallback xmlns="">
      <p:transition spd="slow" advTm="302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B1A9-F67E-F9B6-F533-A9150BB6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Goodbye Earth English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4BAA0-99F5-666C-53C9-3AE8133EB4BF}"/>
              </a:ext>
            </a:extLst>
          </p:cNvPr>
          <p:cNvSpPr txBox="1"/>
          <p:nvPr/>
        </p:nvSpPr>
        <p:spPr>
          <a:xfrm>
            <a:off x="1278866" y="1919072"/>
            <a:ext cx="4817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a new variety (dialect / language) will emerge</a:t>
            </a:r>
            <a:endParaRPr lang="en-US" dirty="0">
              <a:latin typeface="DIN Alternate" panose="020B0500000000000000" pitchFamily="34" charset="77"/>
            </a:endParaRP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13BCD-9F3A-BC8A-43D1-74994FE06C45}"/>
              </a:ext>
            </a:extLst>
          </p:cNvPr>
          <p:cNvSpPr txBox="1"/>
          <p:nvPr/>
        </p:nvSpPr>
        <p:spPr>
          <a:xfrm>
            <a:off x="6717323" y="4602196"/>
            <a:ext cx="4325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IN Alternate" panose="020B0500000000000000" pitchFamily="34" charset="77"/>
              </a:rPr>
              <a:t>people will stop using “Earth English”</a:t>
            </a:r>
            <a:endParaRPr lang="en-US" dirty="0">
              <a:latin typeface="DIN Alternate" panose="020B0500000000000000" pitchFamily="34" charset="77"/>
            </a:endParaRPr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4636C-6872-E65A-2351-027A63DBBD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323" y="1517140"/>
            <a:ext cx="4325816" cy="2281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45CD1-83E7-7F08-C57C-DF406545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9" r="-494"/>
          <a:stretch/>
        </p:blipFill>
        <p:spPr>
          <a:xfrm>
            <a:off x="874420" y="3974123"/>
            <a:ext cx="5631888" cy="2518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B79A5-6A82-776C-DD45-EDCC0E2B527A}"/>
              </a:ext>
            </a:extLst>
          </p:cNvPr>
          <p:cNvSpPr txBox="1"/>
          <p:nvPr/>
        </p:nvSpPr>
        <p:spPr>
          <a:xfrm>
            <a:off x="4126523" y="6155728"/>
            <a:ext cx="223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Earth is the pale blue dot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B6BB88-329B-138E-8FCA-667DD802520F}"/>
              </a:ext>
            </a:extLst>
          </p:cNvPr>
          <p:cNvCxnSpPr/>
          <p:nvPr/>
        </p:nvCxnSpPr>
        <p:spPr>
          <a:xfrm flipV="1">
            <a:off x="5029200" y="5233499"/>
            <a:ext cx="105508" cy="84602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0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55"/>
    </mc:Choice>
    <mc:Fallback xmlns="">
      <p:transition spd="slow" advTm="7735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FC8B-A5FB-7D50-67B6-D5E1754B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Ritualistic remnants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9B437-0332-21AD-3EFD-75839318CB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003" y="1375836"/>
            <a:ext cx="4910952" cy="276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1FC70-122F-7A94-ED17-E93B4621AD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446" y="978842"/>
            <a:ext cx="3780692" cy="4703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60A5C-8295-ABFC-2A9D-BE995B1754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01619" y="2707259"/>
            <a:ext cx="4784047" cy="317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E2E95-CF6E-DD59-18E9-7674EE20FB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254" y="2401311"/>
            <a:ext cx="2813505" cy="5018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54496-59AA-178D-EB35-D5BD6610E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044" y="3598984"/>
            <a:ext cx="5296207" cy="3177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97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45"/>
    </mc:Choice>
    <mc:Fallback xmlns="">
      <p:transition spd="slow" advTm="7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FB03-1F5A-0247-66FF-EFDA6BF6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What happens when they arrive?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38BE8-9FE8-C0B4-5854-F201458614A3}"/>
              </a:ext>
            </a:extLst>
          </p:cNvPr>
          <p:cNvSpPr txBox="1"/>
          <p:nvPr/>
        </p:nvSpPr>
        <p:spPr>
          <a:xfrm>
            <a:off x="924985" y="2137493"/>
            <a:ext cx="492369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DIN Alternate" panose="020B0500000000000000" pitchFamily="34" charset="77"/>
              </a:rPr>
              <a:t>The ship will make </a:t>
            </a:r>
          </a:p>
          <a:p>
            <a:pPr algn="ctr"/>
            <a:r>
              <a:rPr lang="en-US" sz="3200" b="1" dirty="0">
                <a:latin typeface="DIN Alternate" panose="020B0500000000000000" pitchFamily="34" charset="77"/>
              </a:rPr>
              <a:t>its own variety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B61AE8-7FF0-90DB-39A9-A73E527CC0A7}"/>
              </a:ext>
            </a:extLst>
          </p:cNvPr>
          <p:cNvGrpSpPr/>
          <p:nvPr/>
        </p:nvGrpSpPr>
        <p:grpSpPr>
          <a:xfrm>
            <a:off x="715106" y="3643289"/>
            <a:ext cx="10267143" cy="2569942"/>
            <a:chOff x="715106" y="3643289"/>
            <a:chExt cx="10267143" cy="256994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39139E5-B907-3BB8-9D31-BEEAE5861979}"/>
                </a:ext>
              </a:extLst>
            </p:cNvPr>
            <p:cNvSpPr txBox="1">
              <a:spLocks/>
            </p:cNvSpPr>
            <p:nvPr/>
          </p:nvSpPr>
          <p:spPr>
            <a:xfrm>
              <a:off x="715106" y="3643289"/>
              <a:ext cx="10267143" cy="25699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DIN Alternate" panose="020B0500000000000000" pitchFamily="34" charset="77"/>
                </a:rPr>
                <a:t>     Their new home?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>
                <a:latin typeface="DIN Alternate" panose="020B0500000000000000" pitchFamily="34" charset="77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>
                <a:latin typeface="DIN Alternate" panose="020B0500000000000000" pitchFamily="34" charset="77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B118EF-54DF-43C0-25A6-9E6B5615305D}"/>
                </a:ext>
              </a:extLst>
            </p:cNvPr>
            <p:cNvSpPr txBox="1"/>
            <p:nvPr/>
          </p:nvSpPr>
          <p:spPr>
            <a:xfrm>
              <a:off x="4459318" y="4595293"/>
              <a:ext cx="2975918" cy="9233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healthy convergence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social concord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AF2F64-D1B8-9896-498C-52F0EF70997B}"/>
                </a:ext>
              </a:extLst>
            </p:cNvPr>
            <p:cNvSpPr txBox="1"/>
            <p:nvPr/>
          </p:nvSpPr>
          <p:spPr>
            <a:xfrm>
              <a:off x="7759540" y="4601231"/>
              <a:ext cx="2975918" cy="923330"/>
            </a:xfrm>
            <a:prstGeom prst="rect">
              <a:avLst/>
            </a:prstGeom>
            <a:solidFill>
              <a:srgbClr val="F4BD9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bitter divergence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social stratification</a:t>
              </a:r>
            </a:p>
          </p:txBody>
        </p:sp>
        <p:pic>
          <p:nvPicPr>
            <p:cNvPr id="12" name="Picture 4" descr="ON1">
              <a:extLst>
                <a:ext uri="{FF2B5EF4-FFF2-40B4-BE49-F238E27FC236}">
                  <a16:creationId xmlns:a16="http://schemas.microsoft.com/office/drawing/2014/main" id="{956CE097-69B8-5B61-C8BF-68FF07FA6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50" y="4136066"/>
              <a:ext cx="2450124" cy="1923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Orion's Arm - Encyclopedia Galactica - Ship Design: Shielding">
            <a:extLst>
              <a:ext uri="{FF2B5EF4-FFF2-40B4-BE49-F238E27FC236}">
                <a16:creationId xmlns:a16="http://schemas.microsoft.com/office/drawing/2014/main" id="{743BAE9D-1950-E380-726D-8A83E451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0921" y="1562088"/>
            <a:ext cx="4586672" cy="275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7D771A-D2F5-31A1-B72F-0A5565F64D97}"/>
              </a:ext>
            </a:extLst>
          </p:cNvPr>
          <p:cNvSpPr txBox="1"/>
          <p:nvPr/>
        </p:nvSpPr>
        <p:spPr>
          <a:xfrm>
            <a:off x="924985" y="2128379"/>
            <a:ext cx="492369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DIN Alternate" panose="020B0500000000000000" pitchFamily="34" charset="77"/>
              </a:rPr>
              <a:t>Every ship will make </a:t>
            </a:r>
          </a:p>
          <a:p>
            <a:pPr algn="ctr"/>
            <a:r>
              <a:rPr lang="en-US" sz="3200" b="1" dirty="0">
                <a:latin typeface="DIN Alternate" panose="020B0500000000000000" pitchFamily="34" charset="77"/>
              </a:rPr>
              <a:t>its own variety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23"/>
    </mc:Choice>
    <mc:Fallback xmlns="">
      <p:transition spd="slow" advTm="10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75-CD1F-72C3-5838-ADEA6A0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161"/>
            <a:ext cx="10515600" cy="2852737"/>
          </a:xfrm>
          <a:solidFill>
            <a:srgbClr val="2F5597">
              <a:alpha val="25882"/>
            </a:srgb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Considerations for modernity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E758-F4E5-CE1A-7480-ED4E4BD20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3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6"/>
    </mc:Choice>
    <mc:Fallback xmlns="">
      <p:transition spd="slow" advTm="2235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2855-408E-58E8-A976-E1175EFB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Language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5ACD3-DB86-C472-BF12-3970F85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394744"/>
            <a:ext cx="57150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A84DA-5986-98A0-8C0F-ED0377A7AE9C}"/>
              </a:ext>
            </a:extLst>
          </p:cNvPr>
          <p:cNvSpPr txBox="1"/>
          <p:nvPr/>
        </p:nvSpPr>
        <p:spPr>
          <a:xfrm>
            <a:off x="838200" y="1613744"/>
            <a:ext cx="2514601" cy="523220"/>
          </a:xfrm>
          <a:prstGeom prst="rect">
            <a:avLst/>
          </a:prstGeom>
          <a:solidFill>
            <a:srgbClr val="E96A6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lingua franca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97A57-3F4A-C874-EE65-DB0514CC750C}"/>
              </a:ext>
            </a:extLst>
          </p:cNvPr>
          <p:cNvSpPr txBox="1"/>
          <p:nvPr/>
        </p:nvSpPr>
        <p:spPr>
          <a:xfrm>
            <a:off x="7892563" y="5811094"/>
            <a:ext cx="3423137" cy="523220"/>
          </a:xfrm>
          <a:prstGeom prst="rect">
            <a:avLst/>
          </a:prstGeom>
          <a:solidFill>
            <a:srgbClr val="E96A6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official language(s)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8F51E-6EDF-2AA9-3ED7-AB92AA9E1C7A}"/>
              </a:ext>
            </a:extLst>
          </p:cNvPr>
          <p:cNvSpPr txBox="1"/>
          <p:nvPr/>
        </p:nvSpPr>
        <p:spPr>
          <a:xfrm>
            <a:off x="838200" y="5811094"/>
            <a:ext cx="2514601" cy="523220"/>
          </a:xfrm>
          <a:prstGeom prst="rect">
            <a:avLst/>
          </a:prstGeom>
          <a:solidFill>
            <a:srgbClr val="E96A6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translations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885CB-90F4-766A-C6FC-240115207F59}"/>
              </a:ext>
            </a:extLst>
          </p:cNvPr>
          <p:cNvSpPr txBox="1"/>
          <p:nvPr/>
        </p:nvSpPr>
        <p:spPr>
          <a:xfrm rot="20394866">
            <a:off x="8461476" y="1637203"/>
            <a:ext cx="228530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Alternate" panose="020B0500000000000000" pitchFamily="34" charset="77"/>
              </a:rPr>
              <a:t>the ISS has no</a:t>
            </a:r>
          </a:p>
          <a:p>
            <a:pPr algn="ctr"/>
            <a:r>
              <a:rPr lang="en-US" dirty="0">
                <a:latin typeface="DIN Alternate" panose="020B0500000000000000" pitchFamily="34" charset="77"/>
              </a:rPr>
              <a:t>policy... for now</a:t>
            </a:r>
          </a:p>
        </p:txBody>
      </p:sp>
    </p:spTree>
    <p:extLst>
      <p:ext uri="{BB962C8B-B14F-4D97-AF65-F5344CB8AC3E}">
        <p14:creationId xmlns:p14="http://schemas.microsoft.com/office/powerpoint/2010/main" val="12435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25"/>
    </mc:Choice>
    <mc:Fallback xmlns="">
      <p:transition spd="slow" advTm="12042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2855-408E-58E8-A976-E1175EFB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Education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00A251-68C1-D534-C7B6-423ADBAD6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276" y="1690688"/>
            <a:ext cx="8020050" cy="3226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22490-9D30-1F2A-8D63-78FBD1934943}"/>
              </a:ext>
            </a:extLst>
          </p:cNvPr>
          <p:cNvSpPr txBox="1"/>
          <p:nvPr/>
        </p:nvSpPr>
        <p:spPr>
          <a:xfrm>
            <a:off x="3066316" y="5167312"/>
            <a:ext cx="5673969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strong factor for convergence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7157-5A36-70F4-A4E2-47634F223080}"/>
              </a:ext>
            </a:extLst>
          </p:cNvPr>
          <p:cNvSpPr txBox="1"/>
          <p:nvPr/>
        </p:nvSpPr>
        <p:spPr>
          <a:xfrm>
            <a:off x="3066316" y="5940699"/>
            <a:ext cx="5673969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promotes a prestige variety</a:t>
            </a:r>
          </a:p>
        </p:txBody>
      </p:sp>
    </p:spTree>
    <p:extLst>
      <p:ext uri="{BB962C8B-B14F-4D97-AF65-F5344CB8AC3E}">
        <p14:creationId xmlns:p14="http://schemas.microsoft.com/office/powerpoint/2010/main" val="42515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01"/>
    </mc:Choice>
    <mc:Fallback xmlns="">
      <p:transition spd="slow" advTm="9730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2855-408E-58E8-A976-E1175EFB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Telecommunications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E77EA-7875-9E2D-70CB-158947BAB938}"/>
              </a:ext>
            </a:extLst>
          </p:cNvPr>
          <p:cNvSpPr txBox="1"/>
          <p:nvPr/>
        </p:nvSpPr>
        <p:spPr>
          <a:xfrm>
            <a:off x="3880338" y="5811743"/>
            <a:ext cx="443132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DIN Alternate" panose="020B0500000000000000" pitchFamily="34" charset="77"/>
              </a:rPr>
              <a:t>Promotes convergence... while it lasts</a:t>
            </a:r>
          </a:p>
        </p:txBody>
      </p:sp>
      <p:pic>
        <p:nvPicPr>
          <p:cNvPr id="2050" name="Picture 2" descr="NASA Develops Advanced Space Communications Process - NASA">
            <a:extLst>
              <a:ext uri="{FF2B5EF4-FFF2-40B4-BE49-F238E27FC236}">
                <a16:creationId xmlns:a16="http://schemas.microsoft.com/office/drawing/2014/main" id="{A790932A-BBDB-C8A7-6D41-08C917A7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769" y="1419405"/>
            <a:ext cx="6506308" cy="420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0"/>
    </mc:Choice>
    <mc:Fallback xmlns="">
      <p:transition spd="slow" advTm="4055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E9B2-6652-9133-F8B8-0CF0107C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Sign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F7A53-EAC0-E58C-EE9E-8178EB540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3597" y="2065825"/>
            <a:ext cx="5289122" cy="3526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3A811-7B4F-2828-8268-AE730927244E}"/>
              </a:ext>
            </a:extLst>
          </p:cNvPr>
          <p:cNvSpPr txBox="1"/>
          <p:nvPr/>
        </p:nvSpPr>
        <p:spPr>
          <a:xfrm>
            <a:off x="1195754" y="2483218"/>
            <a:ext cx="391550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IN Alternate" panose="020B0500000000000000" pitchFamily="34" charset="77"/>
              </a:rPr>
              <a:t>&gt;2 in 1,000 births</a:t>
            </a:r>
          </a:p>
          <a:p>
            <a:pPr algn="ctr"/>
            <a:r>
              <a:rPr lang="en-US" sz="2400" dirty="0">
                <a:latin typeface="DIN Alternate" panose="020B0500000000000000" pitchFamily="34" charset="77"/>
              </a:rPr>
              <a:t>congenital hearing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884E3-2558-2053-4B51-9E69E15BB88E}"/>
              </a:ext>
            </a:extLst>
          </p:cNvPr>
          <p:cNvSpPr txBox="1"/>
          <p:nvPr/>
        </p:nvSpPr>
        <p:spPr>
          <a:xfrm>
            <a:off x="1195754" y="4106746"/>
            <a:ext cx="391550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sign languages </a:t>
            </a:r>
          </a:p>
          <a:p>
            <a:pPr algn="ctr"/>
            <a:r>
              <a:rPr lang="en-US" sz="2800" dirty="0">
                <a:latin typeface="DIN Alternate" panose="020B0500000000000000" pitchFamily="34" charset="77"/>
              </a:rPr>
              <a:t>≠</a:t>
            </a:r>
          </a:p>
          <a:p>
            <a:pPr algn="ctr"/>
            <a:r>
              <a:rPr lang="en-US" sz="2800" dirty="0">
                <a:latin typeface="DIN Alternate" panose="020B0500000000000000" pitchFamily="34" charset="77"/>
              </a:rPr>
              <a:t>spoken languages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25BF8-32CA-B492-EE94-B46E1D1028C0}"/>
              </a:ext>
            </a:extLst>
          </p:cNvPr>
          <p:cNvSpPr txBox="1"/>
          <p:nvPr/>
        </p:nvSpPr>
        <p:spPr>
          <a:xfrm>
            <a:off x="6497973" y="5967043"/>
            <a:ext cx="3540369" cy="369332"/>
          </a:xfrm>
          <a:prstGeom prst="rect">
            <a:avLst/>
          </a:prstGeom>
          <a:solidFill>
            <a:srgbClr val="F4BD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(and these will change too!)</a:t>
            </a:r>
          </a:p>
        </p:txBody>
      </p:sp>
    </p:spTree>
    <p:extLst>
      <p:ext uri="{BB962C8B-B14F-4D97-AF65-F5344CB8AC3E}">
        <p14:creationId xmlns:p14="http://schemas.microsoft.com/office/powerpoint/2010/main" val="341928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26"/>
    </mc:Choice>
    <mc:Fallback xmlns="">
      <p:transition spd="slow" advTm="550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B624-8F74-2AD6-8EE9-C84E00B4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Not your usual </a:t>
            </a:r>
            <a:r>
              <a:rPr lang="en-US" dirty="0" err="1">
                <a:latin typeface="DIN Alternate" panose="020B0500000000000000" pitchFamily="34" charset="77"/>
              </a:rPr>
              <a:t>xenolinguistics</a:t>
            </a:r>
            <a:endParaRPr lang="en-US" dirty="0">
              <a:latin typeface="DIN Alternate" panose="020B0500000000000000" pitchFamily="34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E0A6D-45BE-3E98-6D15-3A8C8DF25A07}"/>
              </a:ext>
            </a:extLst>
          </p:cNvPr>
          <p:cNvGrpSpPr/>
          <p:nvPr/>
        </p:nvGrpSpPr>
        <p:grpSpPr>
          <a:xfrm>
            <a:off x="6761552" y="1869909"/>
            <a:ext cx="7286213" cy="3004073"/>
            <a:chOff x="5740844" y="1326252"/>
            <a:chExt cx="7286213" cy="30040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1D8E5E-D65D-D3CE-DC3F-1272DD5A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0844" y="1326252"/>
              <a:ext cx="5340574" cy="3004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5B6119-E692-CF24-80EC-6371624BF036}"/>
                </a:ext>
              </a:extLst>
            </p:cNvPr>
            <p:cNvSpPr txBox="1"/>
            <p:nvPr/>
          </p:nvSpPr>
          <p:spPr>
            <a:xfrm>
              <a:off x="9947232" y="4053326"/>
              <a:ext cx="307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DIN Condensed" pitchFamily="2" charset="0"/>
                </a:rPr>
                <a:t>Arrival</a:t>
              </a:r>
              <a:r>
                <a:rPr lang="en-US" sz="1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DIN Condensed" pitchFamily="2" charset="0"/>
                </a:rPr>
                <a:t> (2019)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77FA1-1F77-7FC4-F092-7A96A8ABD4B5}"/>
              </a:ext>
            </a:extLst>
          </p:cNvPr>
          <p:cNvGrpSpPr/>
          <p:nvPr/>
        </p:nvGrpSpPr>
        <p:grpSpPr>
          <a:xfrm>
            <a:off x="3322325" y="4180431"/>
            <a:ext cx="7121337" cy="2691830"/>
            <a:chOff x="364938" y="1632744"/>
            <a:chExt cx="6700973" cy="23475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290C35-8749-54F2-0B86-F6761FD5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38" y="1632744"/>
              <a:ext cx="4827340" cy="23475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EB64F6-6D47-F6CD-BA0B-D01534DE0EC3}"/>
                </a:ext>
              </a:extLst>
            </p:cNvPr>
            <p:cNvSpPr txBox="1"/>
            <p:nvPr/>
          </p:nvSpPr>
          <p:spPr>
            <a:xfrm>
              <a:off x="3986086" y="3703330"/>
              <a:ext cx="307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DIN Condensed" pitchFamily="2" charset="0"/>
                </a:rPr>
                <a:t>Contact</a:t>
              </a:r>
              <a:r>
                <a:rPr lang="en-US" sz="1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DIN Condensed" pitchFamily="2" charset="0"/>
                </a:rPr>
                <a:t> (1997)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AE255A-4FDF-63DB-9AC0-A14F8A20A713}"/>
              </a:ext>
            </a:extLst>
          </p:cNvPr>
          <p:cNvGrpSpPr/>
          <p:nvPr/>
        </p:nvGrpSpPr>
        <p:grpSpPr>
          <a:xfrm>
            <a:off x="226695" y="1704949"/>
            <a:ext cx="6700410" cy="2720419"/>
            <a:chOff x="1717189" y="4145289"/>
            <a:chExt cx="5769086" cy="23422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6B1B4F-E5BB-96DD-12A2-DC0C53E2B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7189" y="4145289"/>
              <a:ext cx="5479677" cy="23422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B2758-9AA0-E9DF-A9BE-759597418449}"/>
                </a:ext>
              </a:extLst>
            </p:cNvPr>
            <p:cNvSpPr txBox="1"/>
            <p:nvPr/>
          </p:nvSpPr>
          <p:spPr>
            <a:xfrm>
              <a:off x="4406450" y="6210584"/>
              <a:ext cx="307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DIN Condensed" pitchFamily="2" charset="0"/>
                </a:rPr>
                <a:t>Close Encounters of the Third Kind </a:t>
              </a:r>
              <a:r>
                <a:rPr lang="en-US" sz="1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DIN Condensed" pitchFamily="2" charset="0"/>
                </a:rPr>
                <a:t>(1979)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A6514F-F647-5469-30E7-E27569FF257B}"/>
              </a:ext>
            </a:extLst>
          </p:cNvPr>
          <p:cNvGrpSpPr/>
          <p:nvPr/>
        </p:nvGrpSpPr>
        <p:grpSpPr>
          <a:xfrm>
            <a:off x="6812032" y="1767467"/>
            <a:ext cx="5681125" cy="2891595"/>
            <a:chOff x="6938474" y="1855648"/>
            <a:chExt cx="5681125" cy="2891595"/>
          </a:xfrm>
        </p:grpSpPr>
        <p:pic>
          <p:nvPicPr>
            <p:cNvPr id="1028" name="Picture 4" descr="Na'vi | Fiction Taxonomy Wiki | Fandom">
              <a:extLst>
                <a:ext uri="{FF2B5EF4-FFF2-40B4-BE49-F238E27FC236}">
                  <a16:creationId xmlns:a16="http://schemas.microsoft.com/office/drawing/2014/main" id="{A27C207E-0A42-366F-5B96-9242A0F0B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474" y="1855648"/>
              <a:ext cx="5140614" cy="289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48E159-1988-F96A-85DC-8E980C969EA3}"/>
                </a:ext>
              </a:extLst>
            </p:cNvPr>
            <p:cNvSpPr txBox="1"/>
            <p:nvPr/>
          </p:nvSpPr>
          <p:spPr>
            <a:xfrm>
              <a:off x="11054036" y="4423980"/>
              <a:ext cx="1565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E8F49E"/>
                  </a:solidFill>
                  <a:latin typeface="DIN Alternate" panose="020B0500000000000000" pitchFamily="34" charset="77"/>
                </a:rPr>
                <a:t>Avatar</a:t>
              </a:r>
              <a:r>
                <a:rPr lang="en-US" sz="1200" dirty="0">
                  <a:solidFill>
                    <a:srgbClr val="E8F49E"/>
                  </a:solidFill>
                  <a:latin typeface="DIN Alternate" panose="020B0500000000000000" pitchFamily="34" charset="77"/>
                </a:rPr>
                <a:t> (2019)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365E74-3223-4931-874C-E45A6E1389CF}"/>
              </a:ext>
            </a:extLst>
          </p:cNvPr>
          <p:cNvGrpSpPr/>
          <p:nvPr/>
        </p:nvGrpSpPr>
        <p:grpSpPr>
          <a:xfrm>
            <a:off x="289280" y="1639725"/>
            <a:ext cx="6450240" cy="2741352"/>
            <a:chOff x="93047" y="1669755"/>
            <a:chExt cx="6450240" cy="27413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118D87F-4745-9ABF-B354-675A33F1B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47" y="1669755"/>
              <a:ext cx="6450240" cy="274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EFD3DD-472A-4AEA-31D1-6BFF64DA28E5}"/>
                </a:ext>
              </a:extLst>
            </p:cNvPr>
            <p:cNvSpPr txBox="1"/>
            <p:nvPr/>
          </p:nvSpPr>
          <p:spPr>
            <a:xfrm>
              <a:off x="138716" y="4089391"/>
              <a:ext cx="33666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E8F49E"/>
                  </a:solidFill>
                  <a:latin typeface="DIN Alternate" panose="020B0500000000000000" pitchFamily="34" charset="77"/>
                </a:rPr>
                <a:t>Star Trek III: The Search for Spock</a:t>
              </a:r>
              <a:r>
                <a:rPr lang="en-US" sz="1200" dirty="0">
                  <a:solidFill>
                    <a:srgbClr val="E8F49E"/>
                  </a:solidFill>
                  <a:latin typeface="DIN Alternate" panose="020B0500000000000000" pitchFamily="34" charset="77"/>
                </a:rPr>
                <a:t> (1984)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EC7DD4-D122-1A9C-6125-E6D2A4C2850B}"/>
              </a:ext>
            </a:extLst>
          </p:cNvPr>
          <p:cNvGrpSpPr/>
          <p:nvPr/>
        </p:nvGrpSpPr>
        <p:grpSpPr>
          <a:xfrm>
            <a:off x="3774115" y="3946410"/>
            <a:ext cx="4533206" cy="2867700"/>
            <a:chOff x="3577882" y="3976440"/>
            <a:chExt cx="4533206" cy="28677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923D45-137D-D909-B2B7-73F3CE8C0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7882" y="3976440"/>
              <a:ext cx="4388034" cy="28234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8ED10E-A4EC-3D35-EF82-C9BCC2125E2D}"/>
                </a:ext>
              </a:extLst>
            </p:cNvPr>
            <p:cNvSpPr txBox="1"/>
            <p:nvPr/>
          </p:nvSpPr>
          <p:spPr>
            <a:xfrm>
              <a:off x="6074470" y="6567141"/>
              <a:ext cx="2036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E8F49E"/>
                  </a:solidFill>
                  <a:latin typeface="DIN Alternate" panose="020B0500000000000000" pitchFamily="34" charset="77"/>
                </a:rPr>
                <a:t>The Simpsons</a:t>
              </a:r>
              <a:r>
                <a:rPr lang="en-US" sz="1200" dirty="0">
                  <a:solidFill>
                    <a:srgbClr val="E8F49E"/>
                  </a:solidFill>
                  <a:latin typeface="DIN Alternate" panose="020B0500000000000000" pitchFamily="34" charset="77"/>
                </a:rPr>
                <a:t> s2e3 (1990)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229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01"/>
    </mc:Choice>
    <mc:Fallback xmlns="">
      <p:transition spd="slow" advTm="79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75-CD1F-72C3-5838-ADEA6A0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161"/>
            <a:ext cx="10515600" cy="2852737"/>
          </a:xfrm>
          <a:solidFill>
            <a:srgbClr val="2F5597">
              <a:alpha val="25882"/>
            </a:srgb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E758-F4E5-CE1A-7480-ED4E4BD20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7"/>
    </mc:Choice>
    <mc:Fallback xmlns="">
      <p:transition spd="slow" advTm="694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D592A-86D8-AD54-5718-234EBD3367AB}"/>
              </a:ext>
            </a:extLst>
          </p:cNvPr>
          <p:cNvSpPr txBox="1"/>
          <p:nvPr/>
        </p:nvSpPr>
        <p:spPr>
          <a:xfrm>
            <a:off x="2563090" y="2290731"/>
            <a:ext cx="70658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DIN Alternate" panose="020B0500000000000000" pitchFamily="34" charset="77"/>
              </a:rPr>
              <a:t>The language on board will change</a:t>
            </a:r>
          </a:p>
          <a:p>
            <a:pPr algn="ctr"/>
            <a:endParaRPr lang="en-US" sz="2800" dirty="0">
              <a:latin typeface="DIN Alternate" panose="020B0500000000000000" pitchFamily="34" charset="77"/>
            </a:endParaRPr>
          </a:p>
          <a:p>
            <a:pPr algn="ctr"/>
            <a:r>
              <a:rPr lang="en-US" sz="2800" dirty="0">
                <a:latin typeface="DIN Alternate" panose="020B0500000000000000" pitchFamily="34" charset="77"/>
              </a:rPr>
              <a:t>(as will language back on Earth)</a:t>
            </a:r>
          </a:p>
          <a:p>
            <a:pPr algn="ctr"/>
            <a:endParaRPr lang="en-US" sz="2800" dirty="0">
              <a:latin typeface="DIN Alternate" panose="020B0500000000000000" pitchFamily="34" charset="77"/>
            </a:endParaRPr>
          </a:p>
          <a:p>
            <a:pPr algn="ctr"/>
            <a:r>
              <a:rPr lang="en-US" sz="2800" dirty="0">
                <a:latin typeface="DIN Alternate" panose="020B0500000000000000" pitchFamily="34" charset="77"/>
              </a:rPr>
              <a:t>How it changes = proxy of social development</a:t>
            </a:r>
          </a:p>
          <a:p>
            <a:pPr algn="ctr"/>
            <a:endParaRPr lang="en-US" sz="2800" dirty="0">
              <a:latin typeface="DIN Alternate" panose="020B0500000000000000" pitchFamily="34" charset="77"/>
            </a:endParaRPr>
          </a:p>
          <a:p>
            <a:pPr algn="ctr"/>
            <a:r>
              <a:rPr lang="en-US" sz="2800" dirty="0">
                <a:latin typeface="DIN Alternate" panose="020B0500000000000000" pitchFamily="34" charset="77"/>
              </a:rPr>
              <a:t>Language upon arrival can be tricky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151F32-0D1C-5094-B2A3-6E4A0F993028}"/>
              </a:ext>
            </a:extLst>
          </p:cNvPr>
          <p:cNvSpPr txBox="1">
            <a:spLocks/>
          </p:cNvSpPr>
          <p:nvPr/>
        </p:nvSpPr>
        <p:spPr>
          <a:xfrm>
            <a:off x="477982" y="3469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DIN Alternate" panose="020B0500000000000000" pitchFamily="34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4F1609-A6E5-B49D-5218-3C885DCE3C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DIN Alternate" panose="020B0500000000000000" pitchFamily="34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089946-5CE2-D1C9-9415-04414597E48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DIN Alternate" panose="020B0500000000000000" pitchFamily="34" charset="77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5124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89"/>
    </mc:Choice>
    <mc:Fallback xmlns="">
      <p:transition spd="slow" advTm="7088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151F32-0D1C-5094-B2A3-6E4A0F993028}"/>
              </a:ext>
            </a:extLst>
          </p:cNvPr>
          <p:cNvSpPr txBox="1">
            <a:spLocks/>
          </p:cNvSpPr>
          <p:nvPr/>
        </p:nvSpPr>
        <p:spPr>
          <a:xfrm>
            <a:off x="477982" y="3469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DIN Alternate" panose="020B0500000000000000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E2F08-F42C-17E8-331A-193A06F2FA43}"/>
              </a:ext>
            </a:extLst>
          </p:cNvPr>
          <p:cNvSpPr txBox="1"/>
          <p:nvPr/>
        </p:nvSpPr>
        <p:spPr>
          <a:xfrm>
            <a:off x="1939635" y="2573080"/>
            <a:ext cx="70658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DIN Alternate" panose="020B0500000000000000" pitchFamily="34" charset="77"/>
              </a:rPr>
              <a:t>More linguists on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DIN Alternate" panose="020B0500000000000000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DIN Alternate" panose="020B0500000000000000" pitchFamily="34" charset="77"/>
              </a:rPr>
              <a:t>More linguistic awareness on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DIN Alternate" panose="020B0500000000000000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DIN Alternate" panose="020B0500000000000000" pitchFamily="34" charset="77"/>
              </a:rPr>
              <a:t>Explicit language policy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4138FE-BEDF-4469-3E13-019F14AA02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DIN Alternate" panose="020B0500000000000000" pitchFamily="34" charset="77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399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23"/>
    </mc:Choice>
    <mc:Fallback xmlns="">
      <p:transition spd="slow" advTm="7502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67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2C77-DA1B-D7DF-28D9-1FBD786B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DIN Alternate" panose="020B0500000000000000" pitchFamily="34" charset="77"/>
              </a:rPr>
              <a:t>Thank you!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69BF-08AF-432D-9A8C-2A7B9B0C9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1137" y="1690688"/>
            <a:ext cx="4924669" cy="1091464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DIN Alternate" panose="020B0500000000000000" pitchFamily="34" charset="77"/>
              </a:rPr>
              <a:t>Check out this volume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DIN Alternate" panose="020B0500000000000000" pitchFamily="34" charset="77"/>
              </a:rPr>
              <a:t>on </a:t>
            </a:r>
            <a:r>
              <a:rPr lang="en-US" sz="2400" dirty="0" err="1">
                <a:solidFill>
                  <a:schemeClr val="bg1"/>
                </a:solidFill>
                <a:latin typeface="DIN Alternate" panose="020B0500000000000000" pitchFamily="34" charset="77"/>
              </a:rPr>
              <a:t>xenolinguistics</a:t>
            </a:r>
            <a:endParaRPr lang="en-US" sz="2400" dirty="0">
              <a:solidFill>
                <a:schemeClr val="bg1"/>
              </a:solidFill>
              <a:latin typeface="DIN Alternate" panose="020B0500000000000000" pitchFamily="34" charset="77"/>
            </a:endParaRPr>
          </a:p>
        </p:txBody>
      </p:sp>
      <p:pic>
        <p:nvPicPr>
          <p:cNvPr id="10" name="Picture 2" descr="Xenolinguistics: Towards a Science of Extraterrestrial Language book cover">
            <a:extLst>
              <a:ext uri="{FF2B5EF4-FFF2-40B4-BE49-F238E27FC236}">
                <a16:creationId xmlns:a16="http://schemas.microsoft.com/office/drawing/2014/main" id="{07AB08A7-EDC0-20D0-25D6-BDDE4C61D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7586" y="2989873"/>
            <a:ext cx="1899139" cy="28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8593A-F4CC-DB05-8BC3-560FD264B4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815" y="3428999"/>
            <a:ext cx="2204915" cy="220491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1996C5-9963-2FD0-D559-EA1A6B89784E}"/>
              </a:ext>
            </a:extLst>
          </p:cNvPr>
          <p:cNvSpPr txBox="1">
            <a:spLocks/>
          </p:cNvSpPr>
          <p:nvPr/>
        </p:nvSpPr>
        <p:spPr>
          <a:xfrm>
            <a:off x="650142" y="1690688"/>
            <a:ext cx="4924669" cy="10914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DIN Alternate" panose="020B0500000000000000" pitchFamily="34" charset="77"/>
              </a:rPr>
              <a:t>Download this article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DIN Alternate" panose="020B0500000000000000" pitchFamily="34" charset="77"/>
              </a:rPr>
              <a:t>from </a:t>
            </a:r>
            <a:r>
              <a:rPr lang="en-US" sz="2400" i="1" dirty="0">
                <a:solidFill>
                  <a:schemeClr val="bg1"/>
                </a:solidFill>
                <a:latin typeface="DIN Alternate" panose="020B0500000000000000" pitchFamily="34" charset="77"/>
              </a:rPr>
              <a:t>Acta Futura</a:t>
            </a:r>
            <a:endParaRPr lang="en-US" sz="2400" dirty="0">
              <a:solidFill>
                <a:schemeClr val="bg1"/>
              </a:solidFill>
              <a:latin typeface="DIN Alternate" panose="020B0500000000000000" pitchFamily="34" charset="77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BA0EBCB-0DDA-DA68-CADA-FE5BFF61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5275" y="2989873"/>
            <a:ext cx="2011900" cy="28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D16E52-17AC-DBD3-8FE3-9E728CA2952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70" y="3429000"/>
            <a:ext cx="2204915" cy="2204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D54BB-7327-AC2C-0C8C-2806E94DD8F1}"/>
              </a:ext>
            </a:extLst>
          </p:cNvPr>
          <p:cNvSpPr txBox="1"/>
          <p:nvPr/>
        </p:nvSpPr>
        <p:spPr>
          <a:xfrm>
            <a:off x="4054864" y="6308209"/>
            <a:ext cx="378229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andrew.mckenzie@ku.edu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0"/>
    </mc:Choice>
    <mc:Fallback xmlns="">
      <p:transition spd="slow" advTm="64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567F-0AC3-4156-BB52-327290E4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The basic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60A7-BC00-D1BC-6834-5A7EC2801FF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0000">
              <a:alpha val="4196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DIN Alternate" panose="020B0500000000000000" pitchFamily="34" charset="77"/>
              </a:rPr>
              <a:t>In a generation ship spending hundreds of years</a:t>
            </a:r>
            <a:b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DIN Alternate" panose="020B0500000000000000" pitchFamily="34" charset="77"/>
              </a:rPr>
            </a:b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DIN Alternate" panose="020B0500000000000000" pitchFamily="34" charset="77"/>
              </a:rPr>
              <a:t> to reach a new destination… </a:t>
            </a:r>
            <a:br>
              <a:rPr lang="en-US" dirty="0">
                <a:latin typeface="DIN Alternate" panose="020B0500000000000000" pitchFamily="34" charset="77"/>
              </a:rPr>
            </a:br>
            <a:br>
              <a:rPr lang="en-US" sz="3200" dirty="0">
                <a:latin typeface="DIN Alternate" panose="020B0500000000000000" pitchFamily="34" charset="77"/>
              </a:rPr>
            </a:b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What will happen to the language(s) on board? </a:t>
            </a:r>
          </a:p>
        </p:txBody>
      </p:sp>
    </p:spTree>
    <p:extLst>
      <p:ext uri="{BB962C8B-B14F-4D97-AF65-F5344CB8AC3E}">
        <p14:creationId xmlns:p14="http://schemas.microsoft.com/office/powerpoint/2010/main" val="147403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8"/>
    </mc:Choice>
    <mc:Fallback xmlns="">
      <p:transition spd="slow" advTm="2548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567F-0AC3-4156-BB52-327290E4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Quick rundown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60A7-BC00-D1BC-6834-5A7EC2801FF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0000">
              <a:alpha val="4196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DIN Alternate" panose="020B0500000000000000" pitchFamily="34" charset="77"/>
              </a:rPr>
              <a:t>We cannot predict exactly what will happen</a:t>
            </a:r>
            <a:br>
              <a:rPr lang="en-US" dirty="0">
                <a:latin typeface="DIN Alternate" panose="020B0500000000000000" pitchFamily="34" charset="77"/>
              </a:rPr>
            </a:br>
            <a:br>
              <a:rPr lang="en-US" sz="3200" dirty="0">
                <a:latin typeface="DIN Alternate" panose="020B0500000000000000" pitchFamily="34" charset="77"/>
              </a:rPr>
            </a:b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Except that change WILL happen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Interstellar travel = ideal environment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DIN Alternate" panose="020B0500000000000000" pitchFamily="34" charset="77"/>
              </a:rPr>
              <a:t>Comparing to Earth-bound examples can prepare us</a:t>
            </a:r>
          </a:p>
          <a:p>
            <a:pPr marL="0" indent="0" algn="ctr">
              <a:buNone/>
            </a:pPr>
            <a:endParaRPr 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24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70"/>
    </mc:Choice>
    <mc:Fallback xmlns="">
      <p:transition spd="slow" advTm="8877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75-CD1F-72C3-5838-ADEA6A0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161"/>
            <a:ext cx="10515600" cy="2852737"/>
          </a:xfrm>
          <a:solidFill>
            <a:srgbClr val="2F5597">
              <a:alpha val="25882"/>
            </a:srgbClr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N Alternate" panose="020B0500000000000000" pitchFamily="34" charset="77"/>
              </a:rPr>
              <a:t>How language change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E758-F4E5-CE1A-7480-ED4E4BD20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68"/>
    </mc:Choice>
    <mc:Fallback xmlns="">
      <p:transition spd="slow" advTm="1584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7CD4-26B6-D5AB-C666-2B62EDD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Alternate" panose="020B0500000000000000" pitchFamily="34" charset="77"/>
              </a:rPr>
              <a:t>Languages as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8ED7-CADB-45D4-E3EE-62AC6ADEC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6182" y="1893864"/>
            <a:ext cx="6231340" cy="173602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DIN Alternate" panose="020B0500000000000000" pitchFamily="34" charset="77"/>
              </a:rPr>
              <a:t>A language is a system of systems</a:t>
            </a:r>
          </a:p>
          <a:p>
            <a:pPr marL="0" indent="0" algn="ctr">
              <a:buNone/>
            </a:pPr>
            <a:endParaRPr lang="en-US" dirty="0"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dirty="0">
                <a:latin typeface="DIN Alternate" panose="020B0500000000000000" pitchFamily="34" charset="77"/>
              </a:rPr>
              <a:t>Inasmuch as a language even exists... </a:t>
            </a:r>
          </a:p>
          <a:p>
            <a:pPr marL="0" indent="0" algn="ctr">
              <a:buNone/>
            </a:pPr>
            <a:endParaRPr lang="en-US" dirty="0"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r>
              <a:rPr lang="en-US" dirty="0">
                <a:latin typeface="DIN Alternate" panose="020B0500000000000000" pitchFamily="34" charset="77"/>
              </a:rPr>
              <a:t>Changes are </a:t>
            </a:r>
            <a:r>
              <a:rPr lang="en-US" b="1" dirty="0">
                <a:latin typeface="DIN Alternate" panose="020B0500000000000000" pitchFamily="34" charset="77"/>
              </a:rPr>
              <a:t>systematic</a:t>
            </a:r>
          </a:p>
          <a:p>
            <a:pPr marL="0" indent="0" algn="ctr">
              <a:buNone/>
            </a:pPr>
            <a:endParaRPr lang="en-US" b="1" dirty="0"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endParaRPr lang="en-US" b="1" dirty="0">
              <a:latin typeface="DIN Alternate" panose="020B0500000000000000" pitchFamily="34" charset="77"/>
            </a:endParaRPr>
          </a:p>
          <a:p>
            <a:pPr marL="0" indent="0" algn="ctr">
              <a:buNone/>
            </a:pPr>
            <a:endParaRPr lang="en-US" dirty="0">
              <a:latin typeface="DIN Alternate" panose="020B0500000000000000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BD972-F97A-06DC-0FC9-CD6ADBAE3702}"/>
              </a:ext>
            </a:extLst>
          </p:cNvPr>
          <p:cNvSpPr txBox="1"/>
          <p:nvPr/>
        </p:nvSpPr>
        <p:spPr>
          <a:xfrm>
            <a:off x="2119746" y="3879272"/>
            <a:ext cx="8922328" cy="2554545"/>
          </a:xfrm>
          <a:prstGeom prst="rect">
            <a:avLst/>
          </a:prstGeom>
          <a:solidFill>
            <a:srgbClr val="F9F8E0"/>
          </a:solidFill>
        </p:spPr>
        <p:txBody>
          <a:bodyPr wrap="square" numCol="2" rtlCol="0">
            <a:spAutoFit/>
          </a:bodyPr>
          <a:lstStyle/>
          <a:p>
            <a:r>
              <a:rPr lang="en-US" sz="3200" dirty="0">
                <a:latin typeface="Constantia" panose="02030602050306030303" pitchFamily="18" charset="0"/>
              </a:rPr>
              <a:t>father	[f]</a:t>
            </a:r>
          </a:p>
          <a:p>
            <a:r>
              <a:rPr lang="en-US" sz="3200" dirty="0">
                <a:latin typeface="Constantia" panose="02030602050306030303" pitchFamily="18" charset="0"/>
              </a:rPr>
              <a:t>three 	[</a:t>
            </a:r>
            <a:r>
              <a:rPr lang="en-US" sz="3200" dirty="0" err="1">
                <a:latin typeface="Constantia" panose="02030602050306030303" pitchFamily="18" charset="0"/>
              </a:rPr>
              <a:t>θ</a:t>
            </a:r>
            <a:r>
              <a:rPr lang="en-US" sz="3200" dirty="0">
                <a:latin typeface="Constantia" panose="02030602050306030303" pitchFamily="18" charset="0"/>
              </a:rPr>
              <a:t>]</a:t>
            </a:r>
          </a:p>
          <a:p>
            <a:r>
              <a:rPr lang="en-US" sz="3200" dirty="0">
                <a:latin typeface="Constantia" panose="02030602050306030303" pitchFamily="18" charset="0"/>
              </a:rPr>
              <a:t>hound	[h]</a:t>
            </a:r>
          </a:p>
          <a:p>
            <a:r>
              <a:rPr lang="en-US" sz="3200" dirty="0">
                <a:latin typeface="Constantia" panose="02030602050306030303" pitchFamily="18" charset="0"/>
              </a:rPr>
              <a:t>what		[</a:t>
            </a:r>
            <a:r>
              <a:rPr lang="en-US" sz="3200" dirty="0" err="1">
                <a:latin typeface="Constantia" panose="02030602050306030303" pitchFamily="18" charset="0"/>
              </a:rPr>
              <a:t>hw</a:t>
            </a:r>
            <a:r>
              <a:rPr lang="en-US" sz="3200" dirty="0">
                <a:latin typeface="Constantia" panose="02030602050306030303" pitchFamily="18" charset="0"/>
              </a:rPr>
              <a:t>]  → [w]		</a:t>
            </a:r>
          </a:p>
          <a:p>
            <a:r>
              <a:rPr lang="en-US" sz="3200" dirty="0">
                <a:latin typeface="Constantia" panose="02030602050306030303" pitchFamily="18" charset="0"/>
              </a:rPr>
              <a:t>pater 	[p]</a:t>
            </a:r>
          </a:p>
          <a:p>
            <a:r>
              <a:rPr lang="en-US" sz="3200" dirty="0" err="1">
                <a:latin typeface="Constantia" panose="02030602050306030303" pitchFamily="18" charset="0"/>
              </a:rPr>
              <a:t>tres</a:t>
            </a:r>
            <a:r>
              <a:rPr lang="en-US" sz="3200" dirty="0">
                <a:latin typeface="Constantia" panose="02030602050306030303" pitchFamily="18" charset="0"/>
              </a:rPr>
              <a:t> 		[t]</a:t>
            </a:r>
          </a:p>
          <a:p>
            <a:r>
              <a:rPr lang="en-US" sz="3200" dirty="0" err="1">
                <a:latin typeface="Constantia" panose="02030602050306030303" pitchFamily="18" charset="0"/>
              </a:rPr>
              <a:t>canis</a:t>
            </a:r>
            <a:r>
              <a:rPr lang="en-US" sz="3200" dirty="0">
                <a:latin typeface="Constantia" panose="02030602050306030303" pitchFamily="18" charset="0"/>
              </a:rPr>
              <a:t> 	[k]</a:t>
            </a:r>
          </a:p>
          <a:p>
            <a:r>
              <a:rPr lang="en-US" sz="3200" dirty="0" err="1">
                <a:latin typeface="Constantia" panose="02030602050306030303" pitchFamily="18" charset="0"/>
              </a:rPr>
              <a:t>quod</a:t>
            </a:r>
            <a:r>
              <a:rPr lang="en-US" sz="3200" dirty="0">
                <a:latin typeface="Constantia" panose="02030602050306030303" pitchFamily="18" charset="0"/>
              </a:rPr>
              <a:t> 	[kw]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E6197-FBAE-54EF-A343-1F8FCA88B47D}"/>
              </a:ext>
            </a:extLst>
          </p:cNvPr>
          <p:cNvSpPr txBox="1"/>
          <p:nvPr/>
        </p:nvSpPr>
        <p:spPr>
          <a:xfrm rot="20571754">
            <a:off x="8936183" y="2794062"/>
            <a:ext cx="2105891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Alternate" panose="020B0500000000000000" pitchFamily="34" charset="77"/>
              </a:rPr>
              <a:t>voiceless stops</a:t>
            </a:r>
          </a:p>
          <a:p>
            <a:pPr algn="ctr"/>
            <a:r>
              <a:rPr lang="en-US" dirty="0">
                <a:latin typeface="DIN Alternate" panose="020B0500000000000000" pitchFamily="34" charset="77"/>
              </a:rPr>
              <a:t>became</a:t>
            </a:r>
          </a:p>
          <a:p>
            <a:pPr algn="ctr"/>
            <a:r>
              <a:rPr lang="en-US" dirty="0">
                <a:latin typeface="DIN Alternate" panose="020B0500000000000000" pitchFamily="34" charset="77"/>
              </a:rPr>
              <a:t>voiceless fricatives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90"/>
    </mc:Choice>
    <mc:Fallback xmlns="">
      <p:transition spd="slow" advTm="17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E7F9-44C2-FEEB-D77F-3F8A065A88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3207" y="549877"/>
            <a:ext cx="6984435" cy="6018302"/>
          </a:xfrm>
          <a:prstGeom prst="rect">
            <a:avLst/>
          </a:prstGeom>
        </p:spPr>
      </p:pic>
      <p:pic>
        <p:nvPicPr>
          <p:cNvPr id="6" name="object 21">
            <a:extLst>
              <a:ext uri="{FF2B5EF4-FFF2-40B4-BE49-F238E27FC236}">
                <a16:creationId xmlns:a16="http://schemas.microsoft.com/office/drawing/2014/main" id="{BFBED619-D9CD-0F6D-4C5D-AC861A86B94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647" y="670446"/>
            <a:ext cx="7310227" cy="5517108"/>
          </a:xfrm>
          <a:prstGeom prst="rect">
            <a:avLst/>
          </a:prstGeom>
        </p:spPr>
      </p:pic>
      <p:pic>
        <p:nvPicPr>
          <p:cNvPr id="10" name="object 21">
            <a:extLst>
              <a:ext uri="{FF2B5EF4-FFF2-40B4-BE49-F238E27FC236}">
                <a16:creationId xmlns:a16="http://schemas.microsoft.com/office/drawing/2014/main" id="{EF72B632-AF63-C9FD-71D6-894EEF0B4C55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26" y="670446"/>
            <a:ext cx="7613749" cy="5517107"/>
          </a:xfrm>
          <a:prstGeom prst="rect">
            <a:avLst/>
          </a:prstGeom>
        </p:spPr>
      </p:pic>
      <p:pic>
        <p:nvPicPr>
          <p:cNvPr id="11" name="object 2">
            <a:extLst>
              <a:ext uri="{FF2B5EF4-FFF2-40B4-BE49-F238E27FC236}">
                <a16:creationId xmlns:a16="http://schemas.microsoft.com/office/drawing/2014/main" id="{B6A92AFC-851A-166D-6BF9-E590921AFE34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55" y="670445"/>
            <a:ext cx="7613749" cy="5517107"/>
          </a:xfrm>
          <a:prstGeom prst="rect">
            <a:avLst/>
          </a:prstGeom>
        </p:spPr>
      </p:pic>
      <p:pic>
        <p:nvPicPr>
          <p:cNvPr id="12" name="object 2">
            <a:extLst>
              <a:ext uri="{FF2B5EF4-FFF2-40B4-BE49-F238E27FC236}">
                <a16:creationId xmlns:a16="http://schemas.microsoft.com/office/drawing/2014/main" id="{EE499773-16F2-F982-164B-02F38A23C572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96" y="670444"/>
            <a:ext cx="7613748" cy="5517106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2F932250-2DA6-6172-0102-929DE6800EA8}"/>
              </a:ext>
            </a:extLst>
          </p:cNvPr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97" y="670444"/>
            <a:ext cx="7758517" cy="5637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3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91"/>
    </mc:Choice>
    <mc:Fallback xmlns="">
      <p:transition spd="slow" advTm="276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9|14.8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0.6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10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|5.6|69.8|29.6|12.8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3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|1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.1|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1249</Words>
  <Application>Microsoft Macintosh PowerPoint</Application>
  <PresentationFormat>Widescreen</PresentationFormat>
  <Paragraphs>486</Paragraphs>
  <Slides>43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Brill</vt:lpstr>
      <vt:lpstr>Calibri</vt:lpstr>
      <vt:lpstr>Calibri Light</vt:lpstr>
      <vt:lpstr>Constantia</vt:lpstr>
      <vt:lpstr>DIN Alternate</vt:lpstr>
      <vt:lpstr>DIN Condensed</vt:lpstr>
      <vt:lpstr>Gill Sans</vt:lpstr>
      <vt:lpstr>Helvetica</vt:lpstr>
      <vt:lpstr>Office Theme</vt:lpstr>
      <vt:lpstr>PowerPoint Presentation</vt:lpstr>
      <vt:lpstr>Wait– interstellar travel? </vt:lpstr>
      <vt:lpstr>Advance Concepts Team</vt:lpstr>
      <vt:lpstr>Not your usual xenolinguistics</vt:lpstr>
      <vt:lpstr>The basic research question</vt:lpstr>
      <vt:lpstr>Quick rundown</vt:lpstr>
      <vt:lpstr>How language change works</vt:lpstr>
      <vt:lpstr>Languages as systems</vt:lpstr>
      <vt:lpstr>PowerPoint Presentation</vt:lpstr>
      <vt:lpstr>An example of a major change</vt:lpstr>
      <vt:lpstr>An example of a major change</vt:lpstr>
      <vt:lpstr>An example of a major change</vt:lpstr>
      <vt:lpstr>An example of a major change</vt:lpstr>
      <vt:lpstr>An example of a major change</vt:lpstr>
      <vt:lpstr>An example of a major change</vt:lpstr>
      <vt:lpstr>An example of a major change</vt:lpstr>
      <vt:lpstr>And these still happen! </vt:lpstr>
      <vt:lpstr>And these still happen! </vt:lpstr>
      <vt:lpstr>And these still happen! </vt:lpstr>
      <vt:lpstr>And these still happen! </vt:lpstr>
      <vt:lpstr>Some other big changes</vt:lpstr>
      <vt:lpstr>Some other recent changes</vt:lpstr>
      <vt:lpstr>What causes these changes?</vt:lpstr>
      <vt:lpstr>What drives divergence</vt:lpstr>
      <vt:lpstr>Historical comparisons</vt:lpstr>
      <vt:lpstr>Oceanic colonization</vt:lpstr>
      <vt:lpstr>Dutch → Afrikaans</vt:lpstr>
      <vt:lpstr>New Zealand English</vt:lpstr>
      <vt:lpstr>Texas German</vt:lpstr>
      <vt:lpstr>Let’s sum up the social factors</vt:lpstr>
      <vt:lpstr>So what can we expect?</vt:lpstr>
      <vt:lpstr>Goodbye Earth English</vt:lpstr>
      <vt:lpstr>Ritualistic remnants</vt:lpstr>
      <vt:lpstr>What happens when they arrive?</vt:lpstr>
      <vt:lpstr>Considerations for modernity</vt:lpstr>
      <vt:lpstr>Language policy</vt:lpstr>
      <vt:lpstr>Education</vt:lpstr>
      <vt:lpstr>Telecommunications</vt:lpstr>
      <vt:lpstr>Sign Languages</vt:lpstr>
      <vt:lpstr>Conclusions</vt:lpstr>
      <vt:lpstr>PowerPoint Presentation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McKenzie, Andrew</dc:creator>
  <cp:lastModifiedBy>McKenzie, Andrew</cp:lastModifiedBy>
  <cp:revision>112</cp:revision>
  <dcterms:created xsi:type="dcterms:W3CDTF">2024-06-26T18:51:10Z</dcterms:created>
  <dcterms:modified xsi:type="dcterms:W3CDTF">2025-02-15T00:55:16Z</dcterms:modified>
</cp:coreProperties>
</file>